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684" r:id="rId2"/>
    <p:sldMasterId id="2147483672" r:id="rId3"/>
    <p:sldMasterId id="2147483710" r:id="rId4"/>
  </p:sldMasterIdLst>
  <p:notesMasterIdLst>
    <p:notesMasterId r:id="rId41"/>
  </p:notesMasterIdLst>
  <p:sldIdLst>
    <p:sldId id="265" r:id="rId5"/>
    <p:sldId id="295" r:id="rId6"/>
    <p:sldId id="268" r:id="rId7"/>
    <p:sldId id="296" r:id="rId8"/>
    <p:sldId id="297" r:id="rId9"/>
    <p:sldId id="299" r:id="rId10"/>
    <p:sldId id="305" r:id="rId11"/>
    <p:sldId id="301" r:id="rId12"/>
    <p:sldId id="335" r:id="rId13"/>
    <p:sldId id="337" r:id="rId14"/>
    <p:sldId id="302" r:id="rId15"/>
    <p:sldId id="303" r:id="rId16"/>
    <p:sldId id="309" r:id="rId17"/>
    <p:sldId id="310" r:id="rId18"/>
    <p:sldId id="311" r:id="rId19"/>
    <p:sldId id="312" r:id="rId20"/>
    <p:sldId id="336" r:id="rId21"/>
    <p:sldId id="314" r:id="rId22"/>
    <p:sldId id="315" r:id="rId23"/>
    <p:sldId id="330" r:id="rId24"/>
    <p:sldId id="316" r:id="rId25"/>
    <p:sldId id="317" r:id="rId26"/>
    <p:sldId id="318" r:id="rId27"/>
    <p:sldId id="267" r:id="rId28"/>
    <p:sldId id="319" r:id="rId29"/>
    <p:sldId id="320" r:id="rId30"/>
    <p:sldId id="321" r:id="rId31"/>
    <p:sldId id="333" r:id="rId32"/>
    <p:sldId id="334" r:id="rId33"/>
    <p:sldId id="325" r:id="rId34"/>
    <p:sldId id="326" r:id="rId35"/>
    <p:sldId id="327" r:id="rId36"/>
    <p:sldId id="328" r:id="rId37"/>
    <p:sldId id="338" r:id="rId38"/>
    <p:sldId id="331" r:id="rId39"/>
    <p:sldId id="332" r:id="rId40"/>
  </p:sldIdLst>
  <p:sldSz cx="10160000" cy="5715000"/>
  <p:notesSz cx="6858000" cy="9144000"/>
  <p:defaultTextStyle>
    <a:defPPr>
      <a:defRPr lang="ja-JP"/>
    </a:defPPr>
    <a:lvl1pPr marL="0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wahara" initials="k" lastIdx="5" clrIdx="0">
    <p:extLst>
      <p:ext uri="{19B8F6BF-5375-455C-9EA6-DF929625EA0E}">
        <p15:presenceInfo xmlns:p15="http://schemas.microsoft.com/office/powerpoint/2012/main" userId="kawahara" providerId="None"/>
      </p:ext>
    </p:extLst>
  </p:cmAuthor>
  <p:cmAuthor id="2" name="前崎 希" initials="前崎" lastIdx="2" clrIdx="1">
    <p:extLst>
      <p:ext uri="{19B8F6BF-5375-455C-9EA6-DF929625EA0E}">
        <p15:presenceInfo xmlns:p15="http://schemas.microsoft.com/office/powerpoint/2012/main" userId="S-1-5-21-1526231339-3933217477-2077139423-2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AE9F95"/>
    <a:srgbClr val="FAFFD9"/>
    <a:srgbClr val="FF0066"/>
    <a:srgbClr val="A9D18E"/>
    <a:srgbClr val="F8CBAD"/>
    <a:srgbClr val="CF51C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5214" autoAdjust="0"/>
  </p:normalViewPr>
  <p:slideViewPr>
    <p:cSldViewPr showGuides="1">
      <p:cViewPr varScale="1">
        <p:scale>
          <a:sx n="78" d="100"/>
          <a:sy n="78" d="100"/>
        </p:scale>
        <p:origin x="1044" y="84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344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ommentAuthors" Target="commentAuthor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05AF5-13E1-4DBB-B64F-374E3688F250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68C26-6626-45D2-8C6F-F94F6D17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866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(p.24)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次の資金を増やすときは、どの特性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流動性、安全性、収益性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を重視して運用するか考えよう。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</a:p>
          <a:p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kumimoji="1" lang="ja-JP" altLang="ja-JP" sz="936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16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156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(p.26)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親友からお金を貸してほしいと頼まれたら、あなたはいくらまで貸すだろうか？」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kumimoji="1" lang="ja-JP" altLang="ja-JP" sz="936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19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968C26-6626-45D2-8C6F-F94F6D17F7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248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85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0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9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14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7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6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1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47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2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8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5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97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5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9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1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0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36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9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54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74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3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55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8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7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3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1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23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4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75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67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97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3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1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52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18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20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8" y="193204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5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88802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8" y="193204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322789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00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5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1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06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8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12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1311-CAA6-49DB-B202-7505CAA3F87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9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7B414-8236-41B3-86FE-BCD59B89E365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8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DDCE-A62F-4ADD-976A-11629677DF82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5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B4AA5-F575-4930-9FF2-46693ADA81E3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01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696" r:id="rId13"/>
    <p:sldLayoutId id="214748369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kumimoji="1"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kumimoji="1"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1">
                <a:lumMod val="85000"/>
                <a:lumOff val="15000"/>
              </a:schemeClr>
            </a:gs>
            <a:gs pos="38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671854" y="2198959"/>
            <a:ext cx="6816290" cy="923330"/>
          </a:xfrm>
          <a:prstGeom prst="rect">
            <a:avLst/>
          </a:prstGeom>
          <a:noFill/>
          <a:effectLst>
            <a:outerShdw blurRad="76200" dir="9000000" sy="23000" kx="-1200000" algn="bl" rotWithShape="0">
              <a:prstClr val="black">
                <a:alpha val="20000"/>
              </a:prstClr>
            </a:outerShdw>
            <a:reflection blurRad="88900" stA="46000" endPos="830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/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お金の運用方法を学ぶ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1335584" y="3153083"/>
            <a:ext cx="756084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543496" y="431360"/>
            <a:ext cx="287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代から学ぶパーソナルファイナンス</a:t>
            </a:r>
          </a:p>
        </p:txBody>
      </p:sp>
      <p:pic>
        <p:nvPicPr>
          <p:cNvPr id="6" name="Picture 2" descr="日本FP協会広報部 (@fp_kyokai) | Twitter">
            <a:extLst>
              <a:ext uri="{FF2B5EF4-FFF2-40B4-BE49-F238E27FC236}">
                <a16:creationId xmlns:a16="http://schemas.microsoft.com/office/drawing/2014/main" id="{F61D3493-20CC-4D92-A432-9BD1DBD41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8" t="18338" r="11443" b="17775"/>
          <a:stretch/>
        </p:blipFill>
        <p:spPr bwMode="auto">
          <a:xfrm>
            <a:off x="8464376" y="403706"/>
            <a:ext cx="1320799" cy="111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576174" y="789671"/>
            <a:ext cx="4503825" cy="400110"/>
            <a:chOff x="576174" y="789671"/>
            <a:chExt cx="4503825" cy="40011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576174" y="805060"/>
              <a:ext cx="942608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lang="en-US" altLang="ja-JP" sz="18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Lesson</a:t>
              </a:r>
              <a:endParaRPr lang="ja-JP" altLang="en-US" sz="1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335315" y="789671"/>
              <a:ext cx="346570" cy="400110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3</a:t>
              </a:r>
              <a:endParaRPr lang="ja-JP" altLang="en-US" sz="20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629558" y="798593"/>
              <a:ext cx="3438762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18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お金を貯める、増やす、借りる</a:t>
              </a:r>
              <a:endParaRPr lang="en-US" altLang="ja-JP" sz="1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627232" y="1158986"/>
              <a:ext cx="4452767" cy="0"/>
            </a:xfrm>
            <a:prstGeom prst="line">
              <a:avLst/>
            </a:prstGeom>
            <a:ln w="28575"/>
            <a:effectLst>
              <a:reflection blurRad="6350" stA="50000" endA="300" endPos="38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534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円/楕円 22"/>
          <p:cNvSpPr/>
          <p:nvPr/>
        </p:nvSpPr>
        <p:spPr>
          <a:xfrm>
            <a:off x="1299580" y="119584"/>
            <a:ext cx="792088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687512" y="12119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263576" y="357271"/>
            <a:ext cx="2151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お金を貯める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1528" y="30208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  <a:endParaRPr lang="ja-JP" altLang="en-US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97508" y="1592042"/>
            <a:ext cx="8932936" cy="1620451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20" name="角丸四角形 19"/>
          <p:cNvSpPr/>
          <p:nvPr/>
        </p:nvSpPr>
        <p:spPr>
          <a:xfrm>
            <a:off x="397508" y="3433564"/>
            <a:ext cx="8932936" cy="1601777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4400" dirty="0"/>
          </a:p>
          <a:p>
            <a:endParaRPr kumimoji="1" lang="en-US" altLang="ja-JP" sz="2800" dirty="0"/>
          </a:p>
          <a:p>
            <a:r>
              <a:rPr lang="ja-JP" altLang="en-US" sz="2800" dirty="0">
                <a:solidFill>
                  <a:schemeClr val="tx1"/>
                </a:solidFill>
              </a:rPr>
              <a:t>（</a:t>
            </a:r>
            <a:r>
              <a:rPr lang="en-US" altLang="ja-JP" sz="2800" dirty="0">
                <a:solidFill>
                  <a:schemeClr val="tx1"/>
                </a:solidFill>
              </a:rPr>
              <a:t>1</a:t>
            </a:r>
            <a:r>
              <a:rPr lang="ja-JP" altLang="en-US" sz="2800" dirty="0">
                <a:solidFill>
                  <a:schemeClr val="tx1"/>
                </a:solidFill>
              </a:rPr>
              <a:t>年）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3134" y="1923090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普通預金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5102" y="3739197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定期預金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7544" y="821709"/>
            <a:ext cx="4078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現在のおもな金利</a:t>
            </a:r>
            <a:endParaRPr kumimoji="1" lang="ja-JP" altLang="en-US" sz="4000" b="1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4952518" y="1738424"/>
            <a:ext cx="5168042" cy="1323439"/>
            <a:chOff x="4952518" y="1738424"/>
            <a:chExt cx="5168042" cy="1323439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4973468" y="1738424"/>
              <a:ext cx="51470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参考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1990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年頃 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％</a:t>
              </a:r>
              <a:endPara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cxnSp>
          <p:nvCxnSpPr>
            <p:cNvPr id="28" name="直線コネクタ 27"/>
            <p:cNvCxnSpPr/>
            <p:nvPr/>
          </p:nvCxnSpPr>
          <p:spPr>
            <a:xfrm>
              <a:off x="4952518" y="1764044"/>
              <a:ext cx="0" cy="12127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3F797C4-3448-4FA6-B850-1724C0E5CE4A}"/>
              </a:ext>
            </a:extLst>
          </p:cNvPr>
          <p:cNvSpPr txBox="1"/>
          <p:nvPr/>
        </p:nvSpPr>
        <p:spPr>
          <a:xfrm>
            <a:off x="2751611" y="1923090"/>
            <a:ext cx="13901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0.1%</a:t>
            </a:r>
            <a:endParaRPr kumimoji="1" lang="ja-JP" altLang="en-US" sz="4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4952518" y="3545845"/>
            <a:ext cx="3852264" cy="1323439"/>
            <a:chOff x="4952518" y="3545845"/>
            <a:chExt cx="3852264" cy="1323439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5EBAC1F2-3073-4140-9D65-EFF7A423C353}"/>
                </a:ext>
              </a:extLst>
            </p:cNvPr>
            <p:cNvSpPr txBox="1"/>
            <p:nvPr/>
          </p:nvSpPr>
          <p:spPr>
            <a:xfrm>
              <a:off x="4958857" y="3545845"/>
              <a:ext cx="384592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参考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1990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年頃 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5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％</a:t>
              </a:r>
              <a:endPara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cxnSp>
          <p:nvCxnSpPr>
            <p:cNvPr id="29" name="直線コネクタ 28"/>
            <p:cNvCxnSpPr/>
            <p:nvPr/>
          </p:nvCxnSpPr>
          <p:spPr>
            <a:xfrm>
              <a:off x="4952518" y="3644542"/>
              <a:ext cx="0" cy="122474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F6C41C2-A6BF-4BC1-ABCD-CEEB7C179267}"/>
              </a:ext>
            </a:extLst>
          </p:cNvPr>
          <p:cNvSpPr txBox="1"/>
          <p:nvPr/>
        </p:nvSpPr>
        <p:spPr>
          <a:xfrm>
            <a:off x="2751612" y="3744394"/>
            <a:ext cx="21723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0.125%</a:t>
            </a:r>
            <a:endParaRPr kumimoji="1" lang="ja-JP" altLang="en-US" sz="4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63EF65-22FD-7317-7802-BDABC0039F69}"/>
              </a:ext>
            </a:extLst>
          </p:cNvPr>
          <p:cNvSpPr txBox="1"/>
          <p:nvPr/>
        </p:nvSpPr>
        <p:spPr>
          <a:xfrm>
            <a:off x="421417" y="5203520"/>
            <a:ext cx="4078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預金金利は</a:t>
            </a:r>
            <a:r>
              <a:rPr kumimoji="1" lang="en-US" altLang="ja-JP" sz="1800" dirty="0"/>
              <a:t>2024</a:t>
            </a:r>
            <a:r>
              <a:rPr kumimoji="1" lang="ja-JP" altLang="en-US" sz="1800" dirty="0"/>
              <a:t>年</a:t>
            </a:r>
            <a:r>
              <a:rPr kumimoji="1" lang="en-US" altLang="ja-JP" sz="1800" dirty="0"/>
              <a:t>11</a:t>
            </a:r>
            <a:r>
              <a:rPr kumimoji="1" lang="ja-JP" altLang="en-US" sz="1800" dirty="0"/>
              <a:t>月時点</a:t>
            </a:r>
          </a:p>
        </p:txBody>
      </p:sp>
    </p:spTree>
    <p:extLst>
      <p:ext uri="{BB962C8B-B14F-4D97-AF65-F5344CB8AC3E}">
        <p14:creationId xmlns:p14="http://schemas.microsoft.com/office/powerpoint/2010/main" val="34937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9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/>
      <p:bldP spid="30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271688" y="1921396"/>
            <a:ext cx="4815722" cy="2148627"/>
            <a:chOff x="179512" y="119584"/>
            <a:chExt cx="2263097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62568" y="353731"/>
              <a:ext cx="1680041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2783502" y="2387466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Ⅱ</a:t>
            </a:r>
            <a:endParaRPr kumimoji="1"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427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37233" cy="1009724"/>
            <a:chOff x="687512" y="119584"/>
            <a:chExt cx="2737233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611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1911648" y="1049763"/>
            <a:ext cx="73532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もっているお金の増やし方は？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59484" y="1993404"/>
            <a:ext cx="8629028" cy="3312368"/>
          </a:xfrm>
          <a:prstGeom prst="roundRect">
            <a:avLst>
              <a:gd name="adj" fmla="val 7465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512764" y="987258"/>
            <a:ext cx="1093439" cy="831946"/>
            <a:chOff x="566180" y="820550"/>
            <a:chExt cx="1093439" cy="831946"/>
          </a:xfrm>
        </p:grpSpPr>
        <p:sp>
          <p:nvSpPr>
            <p:cNvPr id="14" name="角丸四角形 13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Q3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591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4" name="円/楕円 13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55464" y="1048640"/>
            <a:ext cx="6120680" cy="860014"/>
            <a:chOff x="255464" y="1048640"/>
            <a:chExt cx="6120680" cy="860014"/>
          </a:xfrm>
        </p:grpSpPr>
        <p:sp>
          <p:nvSpPr>
            <p:cNvPr id="5" name="角丸四角形 4"/>
            <p:cNvSpPr/>
            <p:nvPr/>
          </p:nvSpPr>
          <p:spPr>
            <a:xfrm>
              <a:off x="255464" y="1116566"/>
              <a:ext cx="6120680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5464" y="1048640"/>
              <a:ext cx="605326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ja-JP" sz="4800" dirty="0">
                  <a:solidFill>
                    <a:schemeClr val="accent5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金融商品の３つの特性</a:t>
              </a:r>
              <a:endParaRPr kumimoji="1" lang="ja-JP" altLang="en-US" sz="4800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3507089" y="1984006"/>
            <a:ext cx="3149673" cy="3313812"/>
            <a:chOff x="265454" y="2063968"/>
            <a:chExt cx="3149673" cy="3313812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265454" y="2063968"/>
              <a:ext cx="244169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●安全性</a:t>
              </a:r>
              <a:endParaRPr kumimoji="1" lang="ja-JP" altLang="en-US" dirty="0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407143" y="2807081"/>
              <a:ext cx="2906565" cy="830997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元本（元手）や利息の</a:t>
              </a:r>
              <a:endParaRPr kumimoji="1"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支払いが確実か</a:t>
              </a:r>
              <a:endPara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A29FAF5D-747A-4F83-ACCD-081964C3F6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25" t="60839" r="68604" b="1"/>
            <a:stretch/>
          </p:blipFill>
          <p:spPr>
            <a:xfrm>
              <a:off x="580385" y="3834453"/>
              <a:ext cx="2608169" cy="1404104"/>
            </a:xfrm>
            <a:prstGeom prst="rect">
              <a:avLst/>
            </a:prstGeom>
          </p:spPr>
        </p:pic>
        <p:sp>
          <p:nvSpPr>
            <p:cNvPr id="4" name="角丸四角形 3"/>
            <p:cNvSpPr/>
            <p:nvPr/>
          </p:nvSpPr>
          <p:spPr>
            <a:xfrm>
              <a:off x="265454" y="2827617"/>
              <a:ext cx="3149673" cy="2550163"/>
            </a:xfrm>
            <a:prstGeom prst="roundRect">
              <a:avLst>
                <a:gd name="adj" fmla="val 7488"/>
              </a:avLst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808192" y="1958951"/>
            <a:ext cx="3149673" cy="3328961"/>
            <a:chOff x="3565846" y="2058177"/>
            <a:chExt cx="3149673" cy="3328961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567832" y="2058177"/>
              <a:ext cx="244169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●収益性</a:t>
              </a:r>
              <a:endParaRPr kumimoji="1" lang="ja-JP" altLang="en-US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704623" y="2804789"/>
              <a:ext cx="2509020" cy="830997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期待できる</a:t>
              </a:r>
              <a:endParaRPr kumimoji="1"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収益の大きさ　　　</a:t>
              </a: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3565846" y="2836975"/>
              <a:ext cx="3149673" cy="2550163"/>
            </a:xfrm>
            <a:prstGeom prst="roundRect">
              <a:avLst>
                <a:gd name="adj" fmla="val 7488"/>
              </a:avLst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E6B9D2B1-719B-419C-96D2-F527614B5A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256" t="62578" r="35064"/>
            <a:stretch/>
          </p:blipFill>
          <p:spPr>
            <a:xfrm>
              <a:off x="3805987" y="3802659"/>
              <a:ext cx="2641952" cy="1358718"/>
            </a:xfrm>
            <a:prstGeom prst="rect">
              <a:avLst/>
            </a:prstGeom>
          </p:spPr>
        </p:pic>
      </p:grpSp>
      <p:grpSp>
        <p:nvGrpSpPr>
          <p:cNvPr id="8" name="グループ化 7"/>
          <p:cNvGrpSpPr/>
          <p:nvPr/>
        </p:nvGrpSpPr>
        <p:grpSpPr>
          <a:xfrm>
            <a:off x="173243" y="1948296"/>
            <a:ext cx="3180523" cy="3349522"/>
            <a:chOff x="6835388" y="2035348"/>
            <a:chExt cx="3180523" cy="3349522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6835388" y="2035348"/>
              <a:ext cx="244169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●流動性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010515" y="2781961"/>
              <a:ext cx="2390398" cy="830997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必要な時に</a:t>
              </a:r>
              <a:endParaRPr kumimoji="1"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すぐ換金できるか</a:t>
              </a: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6866238" y="2834707"/>
              <a:ext cx="3149673" cy="2550163"/>
            </a:xfrm>
            <a:prstGeom prst="roundRect">
              <a:avLst>
                <a:gd name="adj" fmla="val 7488"/>
              </a:avLst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1AD6B4D7-FBAF-4664-86B8-69DB5BD2BA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559" t="60499"/>
            <a:stretch/>
          </p:blipFill>
          <p:spPr>
            <a:xfrm>
              <a:off x="7010515" y="3700745"/>
              <a:ext cx="2913749" cy="1537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311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1498182" y="820685"/>
            <a:ext cx="82782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次の資金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を増やす時</a:t>
            </a:r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、あなたなら“金融商品の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３つの特性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流動性、安全性、収益性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”のうち、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どれを重視する？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352994" y="2600285"/>
            <a:ext cx="961306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グループ化 29"/>
          <p:cNvGrpSpPr/>
          <p:nvPr/>
        </p:nvGrpSpPr>
        <p:grpSpPr>
          <a:xfrm>
            <a:off x="321856" y="2658608"/>
            <a:ext cx="7583469" cy="923330"/>
            <a:chOff x="260330" y="2816092"/>
            <a:chExt cx="7583469" cy="923330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956977" y="2857765"/>
              <a:ext cx="68868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3</a:t>
              </a:r>
              <a:r>
                <a:rPr kumimoji="1"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年後の結婚資金　</a:t>
              </a:r>
              <a:r>
                <a:rPr kumimoji="1"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kumimoji="1"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　　</a:t>
              </a:r>
              <a:r>
                <a:rPr kumimoji="1"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260330" y="2816092"/>
              <a:ext cx="702701" cy="923330"/>
              <a:chOff x="7024215" y="-1504274"/>
              <a:chExt cx="702701" cy="923330"/>
            </a:xfrm>
          </p:grpSpPr>
          <p:sp>
            <p:nvSpPr>
              <p:cNvPr id="23" name="円/楕円 22"/>
              <p:cNvSpPr/>
              <p:nvPr/>
            </p:nvSpPr>
            <p:spPr>
              <a:xfrm>
                <a:off x="7024215" y="-1367753"/>
                <a:ext cx="702701" cy="70270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7082856" y="-1504274"/>
                <a:ext cx="58541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5400" dirty="0">
                    <a:solidFill>
                      <a:schemeClr val="bg1"/>
                    </a:solidFill>
                  </a:rPr>
                  <a:t>A</a:t>
                </a:r>
                <a:endParaRPr kumimoji="1" lang="ja-JP" altLang="en-US" sz="5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1" name="グループ化 30"/>
          <p:cNvGrpSpPr/>
          <p:nvPr/>
        </p:nvGrpSpPr>
        <p:grpSpPr>
          <a:xfrm>
            <a:off x="321856" y="3586581"/>
            <a:ext cx="9537529" cy="923330"/>
            <a:chOff x="260330" y="3744065"/>
            <a:chExt cx="9537529" cy="923330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956977" y="3775356"/>
              <a:ext cx="884088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10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年以上先の教育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資金　</a:t>
              </a:r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】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endParaRPr kumimoji="1"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260330" y="3744065"/>
              <a:ext cx="702701" cy="923330"/>
              <a:chOff x="7024216" y="-732441"/>
              <a:chExt cx="702701" cy="923330"/>
            </a:xfrm>
          </p:grpSpPr>
          <p:sp>
            <p:nvSpPr>
              <p:cNvPr id="21" name="円/楕円 20"/>
              <p:cNvSpPr/>
              <p:nvPr/>
            </p:nvSpPr>
            <p:spPr>
              <a:xfrm>
                <a:off x="7024216" y="-612686"/>
                <a:ext cx="702701" cy="70270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7106901" y="-732441"/>
                <a:ext cx="56137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5400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32" name="グループ化 31"/>
          <p:cNvGrpSpPr/>
          <p:nvPr/>
        </p:nvGrpSpPr>
        <p:grpSpPr>
          <a:xfrm>
            <a:off x="301693" y="4493195"/>
            <a:ext cx="9086409" cy="923330"/>
            <a:chOff x="240167" y="4650679"/>
            <a:chExt cx="9086409" cy="923330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956977" y="4692947"/>
              <a:ext cx="83695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20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年以上先の老後資金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】</a:t>
              </a:r>
              <a:endPara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240167" y="4650679"/>
              <a:ext cx="702701" cy="923330"/>
              <a:chOff x="7024216" y="-10904"/>
              <a:chExt cx="702701" cy="923330"/>
            </a:xfrm>
          </p:grpSpPr>
          <p:sp>
            <p:nvSpPr>
              <p:cNvPr id="22" name="円/楕円 21"/>
              <p:cNvSpPr/>
              <p:nvPr/>
            </p:nvSpPr>
            <p:spPr>
              <a:xfrm>
                <a:off x="7024216" y="105223"/>
                <a:ext cx="702701" cy="70270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7077722" y="-10904"/>
                <a:ext cx="56137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5400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95" y="299809"/>
            <a:ext cx="1145188" cy="455613"/>
          </a:xfrm>
          <a:prstGeom prst="rect">
            <a:avLst/>
          </a:prstGeom>
          <a:ln w="57150">
            <a:noFill/>
          </a:ln>
          <a:effectLst/>
        </p:spPr>
      </p:pic>
      <p:grpSp>
        <p:nvGrpSpPr>
          <p:cNvPr id="33" name="グループ化 32"/>
          <p:cNvGrpSpPr/>
          <p:nvPr/>
        </p:nvGrpSpPr>
        <p:grpSpPr>
          <a:xfrm>
            <a:off x="352994" y="983956"/>
            <a:ext cx="1093439" cy="831946"/>
            <a:chOff x="566180" y="820550"/>
            <a:chExt cx="1093439" cy="831946"/>
          </a:xfrm>
        </p:grpSpPr>
        <p:sp>
          <p:nvSpPr>
            <p:cNvPr id="34" name="角丸四角形 33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Q4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84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3" name="角丸四角形 32"/>
          <p:cNvSpPr/>
          <p:nvPr/>
        </p:nvSpPr>
        <p:spPr>
          <a:xfrm>
            <a:off x="939540" y="1184492"/>
            <a:ext cx="8280920" cy="3833248"/>
          </a:xfrm>
          <a:prstGeom prst="roundRect">
            <a:avLst>
              <a:gd name="adj" fmla="val 8920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19560" y="1296498"/>
            <a:ext cx="77837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この３つをすべて兼ね備えている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　　　金融商品はない。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19560" y="2619937"/>
            <a:ext cx="78644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自分の資金のニーズや目的に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合わせて、どの特性を重視した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金融商品を選ぶかを考えよう。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276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633364"/>
            <a:ext cx="936185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収益性の高い金融商品を選ぶ場合、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忘れていけないのが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である。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5656064" y="2641476"/>
            <a:ext cx="18453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リスク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065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43" y="365530"/>
            <a:ext cx="2513393" cy="1468845"/>
          </a:xfrm>
          <a:prstGeom prst="rect">
            <a:avLst/>
          </a:prstGeom>
        </p:spPr>
      </p:pic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" name="正方形/長方形 8"/>
          <p:cNvSpPr/>
          <p:nvPr/>
        </p:nvSpPr>
        <p:spPr>
          <a:xfrm>
            <a:off x="399480" y="3289548"/>
            <a:ext cx="106571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、</a:t>
            </a:r>
            <a:endParaRPr lang="en-US" altLang="ja-JP" sz="4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　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」</a:t>
            </a:r>
            <a:endParaRPr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F459C7-FCCA-43B6-878A-E039D5D8DB08}"/>
              </a:ext>
            </a:extLst>
          </p:cNvPr>
          <p:cNvSpPr txBox="1"/>
          <p:nvPr/>
        </p:nvSpPr>
        <p:spPr>
          <a:xfrm>
            <a:off x="759520" y="3309055"/>
            <a:ext cx="3879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１つのカゴに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419E77-852A-48EC-AD04-57278F6B3300}"/>
              </a:ext>
            </a:extLst>
          </p:cNvPr>
          <p:cNvSpPr txBox="1"/>
          <p:nvPr/>
        </p:nvSpPr>
        <p:spPr>
          <a:xfrm>
            <a:off x="255464" y="1011881"/>
            <a:ext cx="964907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i="0" dirty="0">
                <a:solidFill>
                  <a:srgbClr val="00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「</a:t>
            </a:r>
            <a:r>
              <a:rPr lang="en-US" altLang="ja-JP" sz="5400" b="1" i="0" dirty="0">
                <a:solidFill>
                  <a:srgbClr val="00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Don't put all your eggs</a:t>
            </a:r>
          </a:p>
          <a:p>
            <a:r>
              <a:rPr lang="ja-JP" altLang="en-US" sz="5400" b="1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　</a:t>
            </a:r>
            <a:r>
              <a:rPr lang="en-US" altLang="ja-JP" sz="5400" b="1" i="0" dirty="0">
                <a:solidFill>
                  <a:srgbClr val="00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 in one basket</a:t>
            </a:r>
            <a:r>
              <a:rPr lang="ja-JP" altLang="en-US" sz="5400" b="1" i="0" dirty="0">
                <a:solidFill>
                  <a:srgbClr val="00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」</a:t>
            </a:r>
            <a:endParaRPr lang="ja-JP" altLang="en-US" sz="54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196DAC6-413A-4C46-9AD0-3956792B1223}"/>
              </a:ext>
            </a:extLst>
          </p:cNvPr>
          <p:cNvSpPr txBox="1"/>
          <p:nvPr/>
        </p:nvSpPr>
        <p:spPr>
          <a:xfrm>
            <a:off x="3423816" y="4260256"/>
            <a:ext cx="6223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すべての卵を盛るな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" name="右矢印 1"/>
          <p:cNvSpPr/>
          <p:nvPr/>
        </p:nvSpPr>
        <p:spPr>
          <a:xfrm rot="5400000">
            <a:off x="4789996" y="2560597"/>
            <a:ext cx="580008" cy="1122504"/>
          </a:xfrm>
          <a:prstGeom prst="rightArrow">
            <a:avLst>
              <a:gd name="adj1" fmla="val 52600"/>
              <a:gd name="adj2" fmla="val 5312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51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807806" y="1387647"/>
            <a:ext cx="951574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127000" algn="just">
              <a:spcAft>
                <a:spcPts val="0"/>
              </a:spcAft>
            </a:pP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投資</a:t>
            </a: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する場合、１つの</a:t>
            </a: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資産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に</a:t>
            </a:r>
            <a:endParaRPr lang="en-US" altLang="ja-JP" sz="4400" kern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indent="127000" algn="just">
              <a:spcAft>
                <a:spcPts val="0"/>
              </a:spcAft>
            </a:pP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集中して投資するのではなく、</a:t>
            </a:r>
            <a:endParaRPr lang="en-US" altLang="ja-JP" sz="4400" kern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255464" y="1605283"/>
            <a:ext cx="653482" cy="458546"/>
          </a:xfrm>
          <a:prstGeom prst="rightArrow">
            <a:avLst>
              <a:gd name="adj1" fmla="val 44195"/>
              <a:gd name="adj2" fmla="val 9208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70218" y="2901300"/>
            <a:ext cx="8574783" cy="22852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127000" algn="just">
              <a:lnSpc>
                <a:spcPts val="5700"/>
              </a:lnSpc>
              <a:spcAft>
                <a:spcPts val="0"/>
              </a:spcAft>
            </a:pP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“値動き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が異なる複数の</a:t>
            </a: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資産”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に</a:t>
            </a:r>
            <a:endParaRPr lang="en-US" altLang="ja-JP" sz="4400" kern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indent="127000" algn="just">
              <a:lnSpc>
                <a:spcPts val="5700"/>
              </a:lnSpc>
              <a:spcAft>
                <a:spcPts val="0"/>
              </a:spcAft>
            </a:pP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4400" u="sng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することで、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リスクを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indent="127000" algn="just">
              <a:lnSpc>
                <a:spcPts val="5700"/>
              </a:lnSpc>
              <a:spcAft>
                <a:spcPts val="0"/>
              </a:spcAft>
            </a:pP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抑えることができる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といわれている。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1482929" y="35055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分散投資</a:t>
            </a:r>
            <a:endParaRPr kumimoji="1" lang="ja-JP" altLang="en-US" sz="4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74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 animBg="1"/>
      <p:bldP spid="18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365383"/>
            <a:ext cx="9661619" cy="3426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「人生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100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年時代」、手持ちの資産を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取り崩す期間が長くなり、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4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“</a:t>
            </a:r>
            <a:r>
              <a:rPr lang="ja-JP" altLang="ja-JP" sz="4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資金寿命</a:t>
            </a:r>
            <a:r>
              <a:rPr lang="ja-JP" altLang="en-US" sz="4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”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いかに延ばすかも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重要になっている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77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271688" y="1921396"/>
            <a:ext cx="4798089" cy="2148627"/>
            <a:chOff x="179512" y="119584"/>
            <a:chExt cx="2254810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62568" y="353731"/>
              <a:ext cx="1671754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2783502" y="2387466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  <a:endParaRPr kumimoji="1"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689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623616" y="990721"/>
            <a:ext cx="8358378" cy="8713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投資の対象は金融商品だけではない。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20933" y="1828762"/>
            <a:ext cx="70759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他にどんなものがある？</a:t>
            </a:r>
            <a:endParaRPr lang="en-US" altLang="ja-JP" sz="5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530177" y="1085779"/>
            <a:ext cx="1093439" cy="831946"/>
            <a:chOff x="566180" y="820550"/>
            <a:chExt cx="1093439" cy="831946"/>
          </a:xfrm>
        </p:grpSpPr>
        <p:sp>
          <p:nvSpPr>
            <p:cNvPr id="17" name="角丸四角形 16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Q5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687512" y="2881359"/>
            <a:ext cx="9001000" cy="2424413"/>
          </a:xfrm>
          <a:prstGeom prst="roundRect">
            <a:avLst>
              <a:gd name="adj" fmla="val 7465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4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543393"/>
            <a:ext cx="79496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000" dirty="0">
                <a:solidFill>
                  <a:prstClr val="black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投資の対象は金融商品だけで</a:t>
            </a:r>
            <a:r>
              <a:rPr lang="ja-JP" altLang="en-US" sz="4000" dirty="0">
                <a:solidFill>
                  <a:prstClr val="black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なく</a:t>
            </a:r>
            <a:endParaRPr lang="ja-JP" altLang="en-US" sz="3600" dirty="0">
              <a:solidFill>
                <a:prstClr val="black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3927872" y="3721596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自己投資</a:t>
            </a:r>
            <a:endParaRPr kumimoji="1" lang="ja-JP" altLang="en-US" sz="4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03536" y="2312834"/>
            <a:ext cx="812487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仕事に必要なスキルを身につけたり、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000"/>
              </a:lnSpc>
            </a:pP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資格を取得したりするなど、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000"/>
              </a:lnSpc>
            </a:pP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自分に対する</a:t>
            </a:r>
            <a:r>
              <a:rPr lang="ja-JP" altLang="ja-JP" sz="40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0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も大切</a:t>
            </a:r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！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297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5316678" y="1969010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リカレント教育</a:t>
            </a:r>
            <a:endParaRPr kumimoji="1" lang="ja-JP" altLang="en-US" sz="4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759520" y="1184492"/>
            <a:ext cx="9074749" cy="2593018"/>
            <a:chOff x="759520" y="1184492"/>
            <a:chExt cx="9074749" cy="2593018"/>
          </a:xfrm>
        </p:grpSpPr>
        <p:sp>
          <p:nvSpPr>
            <p:cNvPr id="7" name="正方形/長方形 6"/>
            <p:cNvSpPr/>
            <p:nvPr/>
          </p:nvSpPr>
          <p:spPr>
            <a:xfrm>
              <a:off x="759520" y="1184492"/>
              <a:ext cx="9074749" cy="2593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6500"/>
                </a:lnSpc>
              </a:pP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仕事に就いてからも、必要と感じた</a:t>
              </a:r>
              <a:endParaRPr lang="en-US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ts val="6500"/>
                </a:lnSpc>
              </a:pP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タイミングで学び直す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　　　　　　</a:t>
              </a: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</a:t>
              </a:r>
              <a:endParaRPr lang="en-US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ts val="6500"/>
                </a:lnSpc>
              </a:pP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　</a:t>
              </a: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にも注目が集まっている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。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cxnSp>
          <p:nvCxnSpPr>
            <p:cNvPr id="5" name="直線コネクタ 4"/>
            <p:cNvCxnSpPr/>
            <p:nvPr/>
          </p:nvCxnSpPr>
          <p:spPr>
            <a:xfrm>
              <a:off x="5296894" y="2785492"/>
              <a:ext cx="367153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322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271688" y="1921396"/>
            <a:ext cx="4777824" cy="2148627"/>
            <a:chOff x="2271688" y="1921396"/>
            <a:chExt cx="4777824" cy="2148627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2271688" y="1921396"/>
              <a:ext cx="4777824" cy="2148627"/>
              <a:chOff x="179512" y="119584"/>
              <a:chExt cx="2245287" cy="1009724"/>
            </a:xfrm>
          </p:grpSpPr>
          <p:sp>
            <p:nvSpPr>
              <p:cNvPr id="5" name="円/楕円 4"/>
              <p:cNvSpPr/>
              <p:nvPr/>
            </p:nvSpPr>
            <p:spPr>
              <a:xfrm>
                <a:off x="791580" y="119584"/>
                <a:ext cx="792088" cy="792088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" name="円/楕円 5"/>
              <p:cNvSpPr/>
              <p:nvPr/>
            </p:nvSpPr>
            <p:spPr>
              <a:xfrm>
                <a:off x="179512" y="121196"/>
                <a:ext cx="1008112" cy="1008112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807283" y="364237"/>
                <a:ext cx="1617516" cy="3905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4800" dirty="0"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お金を借りる</a:t>
                </a:r>
              </a:p>
            </p:txBody>
          </p:sp>
        </p:grpSp>
        <p:sp>
          <p:nvSpPr>
            <p:cNvPr id="8" name="テキスト ボックス 7"/>
            <p:cNvSpPr txBox="1"/>
            <p:nvPr/>
          </p:nvSpPr>
          <p:spPr>
            <a:xfrm>
              <a:off x="2783502" y="2387466"/>
              <a:ext cx="46535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kumimoji="1" lang="ja-JP" altLang="en-US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360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327472" y="1057300"/>
            <a:ext cx="9577064" cy="2088232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18029" y="1268427"/>
            <a:ext cx="785824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あなた</a:t>
            </a:r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は、友達にいくらまでなら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お金を貸せますか？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43D8B51-9427-4BDA-B8E7-7CA1DE1DD161}"/>
              </a:ext>
            </a:extLst>
          </p:cNvPr>
          <p:cNvSpPr txBox="1"/>
          <p:nvPr/>
        </p:nvSpPr>
        <p:spPr>
          <a:xfrm>
            <a:off x="1767632" y="3433564"/>
            <a:ext cx="52852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知らない人だったら？</a:t>
            </a:r>
            <a:endParaRPr lang="en-US" altLang="ja-JP" sz="400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E14C58-CDF4-4FE6-AAD6-D313C7A7E279}"/>
              </a:ext>
            </a:extLst>
          </p:cNvPr>
          <p:cNvSpPr txBox="1"/>
          <p:nvPr/>
        </p:nvSpPr>
        <p:spPr>
          <a:xfrm>
            <a:off x="5007992" y="4214186"/>
            <a:ext cx="37444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家族だったら？</a:t>
            </a:r>
            <a:endParaRPr lang="en-US" altLang="ja-JP" sz="400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572841" y="1247248"/>
            <a:ext cx="1093439" cy="831946"/>
            <a:chOff x="566180" y="820550"/>
            <a:chExt cx="1093439" cy="831946"/>
          </a:xfrm>
        </p:grpSpPr>
        <p:sp>
          <p:nvSpPr>
            <p:cNvPr id="15" name="角丸四角形 14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Q6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77" y="336874"/>
            <a:ext cx="1313773" cy="522684"/>
          </a:xfrm>
          <a:prstGeom prst="rect">
            <a:avLst/>
          </a:prstGeom>
          <a:ln w="5715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463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543393"/>
            <a:ext cx="955261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お金を借りられるのは、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借りる人に「</a:t>
            </a:r>
            <a:r>
              <a:rPr lang="ja-JP" altLang="ja-JP" sz="44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」があるから</a:t>
            </a:r>
            <a:endParaRPr lang="ja-JP" altLang="en-US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5296024" y="2569468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信用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890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193290"/>
            <a:ext cx="70278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銀行などでローンを組んで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お金を借りた場合、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3A87EF-BDC6-4198-B52C-827C5A7BD5E8}"/>
              </a:ext>
            </a:extLst>
          </p:cNvPr>
          <p:cNvSpPr txBox="1"/>
          <p:nvPr/>
        </p:nvSpPr>
        <p:spPr>
          <a:xfrm>
            <a:off x="255464" y="2552616"/>
            <a:ext cx="547260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借りた金額</a:t>
            </a:r>
            <a:r>
              <a:rPr lang="en-US" altLang="ja-JP" sz="4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4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元金</a:t>
            </a:r>
            <a:r>
              <a:rPr lang="en-US" altLang="ja-JP" sz="4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＋</a:t>
            </a:r>
            <a:endParaRPr lang="en-US" altLang="ja-JP" sz="4400" dirty="0">
              <a:solidFill>
                <a:srgbClr val="FF0000"/>
              </a:solidFill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D559DAB-F9D9-4386-892F-F7A90756B2D1}"/>
              </a:ext>
            </a:extLst>
          </p:cNvPr>
          <p:cNvSpPr txBox="1"/>
          <p:nvPr/>
        </p:nvSpPr>
        <p:spPr>
          <a:xfrm>
            <a:off x="6376144" y="3360679"/>
            <a:ext cx="25202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を返済する</a:t>
            </a:r>
            <a:r>
              <a:rPr lang="ja-JP" altLang="en-US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36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797A6BF-4E29-43FB-BA67-A74049355699}"/>
              </a:ext>
            </a:extLst>
          </p:cNvPr>
          <p:cNvSpPr txBox="1"/>
          <p:nvPr/>
        </p:nvSpPr>
        <p:spPr>
          <a:xfrm>
            <a:off x="5224016" y="2552616"/>
            <a:ext cx="482453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利息</a:t>
            </a:r>
            <a:r>
              <a:rPr lang="en-US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レンタル料</a:t>
            </a:r>
            <a:r>
              <a:rPr lang="en-US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254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1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3" name="角丸四角形 6">
            <a:extLst>
              <a:ext uri="{FF2B5EF4-FFF2-40B4-BE49-F238E27FC236}">
                <a16:creationId xmlns:a16="http://schemas.microsoft.com/office/drawing/2014/main" id="{B0B886CD-7C3D-4609-B3AC-91DF0A41FC47}"/>
              </a:ext>
            </a:extLst>
          </p:cNvPr>
          <p:cNvSpPr/>
          <p:nvPr/>
        </p:nvSpPr>
        <p:spPr>
          <a:xfrm>
            <a:off x="430560" y="1542130"/>
            <a:ext cx="9433048" cy="2304256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F4D59BC-4EB1-46AD-9E1F-41939028D9EA}"/>
              </a:ext>
            </a:extLst>
          </p:cNvPr>
          <p:cNvSpPr txBox="1"/>
          <p:nvPr/>
        </p:nvSpPr>
        <p:spPr>
          <a:xfrm>
            <a:off x="6225543" y="1655881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908A600-FF45-4870-A085-203E3E76E136}"/>
              </a:ext>
            </a:extLst>
          </p:cNvPr>
          <p:cNvSpPr txBox="1"/>
          <p:nvPr/>
        </p:nvSpPr>
        <p:spPr>
          <a:xfrm>
            <a:off x="3669757" y="2658862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借入期間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640582" y="1749421"/>
            <a:ext cx="8863484" cy="1933192"/>
            <a:chOff x="640582" y="1749421"/>
            <a:chExt cx="8863484" cy="1933192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640582" y="1749421"/>
              <a:ext cx="8863484" cy="1933192"/>
              <a:chOff x="539861" y="1746086"/>
              <a:chExt cx="8863484" cy="1933192"/>
            </a:xfrm>
          </p:grpSpPr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C6850AF-F49A-4D78-A71B-A9BFA81E52B3}"/>
                  </a:ext>
                </a:extLst>
              </p:cNvPr>
              <p:cNvSpPr txBox="1"/>
              <p:nvPr/>
            </p:nvSpPr>
            <p:spPr>
              <a:xfrm>
                <a:off x="539861" y="1746086"/>
                <a:ext cx="6556207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ja-JP" sz="4800" dirty="0">
                    <a:effectLst/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借りた金額</a:t>
                </a:r>
                <a:r>
                  <a:rPr lang="en-US" altLang="ja-JP" sz="4800" dirty="0"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(</a:t>
                </a:r>
                <a:r>
                  <a:rPr lang="ja-JP" altLang="en-US" sz="4800" dirty="0"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元金</a:t>
                </a:r>
                <a:r>
                  <a:rPr lang="en-US" altLang="ja-JP" sz="4800" dirty="0"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)</a:t>
                </a:r>
                <a:endParaRPr lang="ja-JP" altLang="en-US" sz="48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endParaRPr>
              </a:p>
            </p:txBody>
          </p:sp>
          <p:sp>
            <p:nvSpPr>
              <p:cNvPr id="16" name="乗算記号 15">
                <a:extLst>
                  <a:ext uri="{FF2B5EF4-FFF2-40B4-BE49-F238E27FC236}">
                    <a16:creationId xmlns:a16="http://schemas.microsoft.com/office/drawing/2014/main" id="{01F6356D-080A-45A2-8962-AF2F8D3C7970}"/>
                  </a:ext>
                </a:extLst>
              </p:cNvPr>
              <p:cNvSpPr/>
              <p:nvPr/>
            </p:nvSpPr>
            <p:spPr>
              <a:xfrm>
                <a:off x="5147085" y="1857003"/>
                <a:ext cx="660177" cy="720080"/>
              </a:xfrm>
              <a:prstGeom prst="mathMultiply">
                <a:avLst>
                  <a:gd name="adj1" fmla="val 14105"/>
                </a:avLst>
              </a:prstGeom>
              <a:ln w="57150"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6A20D039-37A2-41ED-8E4F-A14162C4B7A9}"/>
                  </a:ext>
                </a:extLst>
              </p:cNvPr>
              <p:cNvSpPr txBox="1"/>
              <p:nvPr/>
            </p:nvSpPr>
            <p:spPr>
              <a:xfrm>
                <a:off x="5874177" y="1884830"/>
                <a:ext cx="2862064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ja-JP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　　</a:t>
                </a:r>
                <a:endParaRPr lang="ja-JP" altLang="en-US" sz="44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C1CFBAB-B59B-47EC-95C5-6539859B317B}"/>
                  </a:ext>
                </a:extLst>
              </p:cNvPr>
              <p:cNvSpPr txBox="1"/>
              <p:nvPr/>
            </p:nvSpPr>
            <p:spPr>
              <a:xfrm>
                <a:off x="3507617" y="2909837"/>
                <a:ext cx="3696619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ja-JP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ja-JP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en-US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</a:t>
                </a:r>
                <a:endParaRPr lang="ja-JP" altLang="en-US" sz="44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0" name="次の値と等しい 16">
                <a:extLst>
                  <a:ext uri="{FF2B5EF4-FFF2-40B4-BE49-F238E27FC236}">
                    <a16:creationId xmlns:a16="http://schemas.microsoft.com/office/drawing/2014/main" id="{C70831FA-D35A-47C2-BD53-ECC964E0FBE1}"/>
                  </a:ext>
                </a:extLst>
              </p:cNvPr>
              <p:cNvSpPr/>
              <p:nvPr/>
            </p:nvSpPr>
            <p:spPr>
              <a:xfrm>
                <a:off x="6625395" y="3005487"/>
                <a:ext cx="647760" cy="362597"/>
              </a:xfrm>
              <a:prstGeom prst="mathEqual">
                <a:avLst>
                  <a:gd name="adj1" fmla="val 15098"/>
                  <a:gd name="adj2" fmla="val 24394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2F8C4A3D-8D2D-484A-8053-2487DD96ED6A}"/>
                  </a:ext>
                </a:extLst>
              </p:cNvPr>
              <p:cNvSpPr txBox="1"/>
              <p:nvPr/>
            </p:nvSpPr>
            <p:spPr>
              <a:xfrm>
                <a:off x="7305209" y="2655527"/>
                <a:ext cx="2098136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ja-JP" sz="5400" dirty="0">
                    <a:effectLst/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利息</a:t>
                </a:r>
                <a:endParaRPr lang="ja-JP" altLang="en-US" sz="5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endParaRPr>
              </a:p>
            </p:txBody>
          </p:sp>
          <p:sp>
            <p:nvSpPr>
              <p:cNvPr id="24" name="乗算記号 23">
                <a:extLst>
                  <a:ext uri="{FF2B5EF4-FFF2-40B4-BE49-F238E27FC236}">
                    <a16:creationId xmlns:a16="http://schemas.microsoft.com/office/drawing/2014/main" id="{01F6356D-080A-45A2-8962-AF2F8D3C7970}"/>
                  </a:ext>
                </a:extLst>
              </p:cNvPr>
              <p:cNvSpPr/>
              <p:nvPr/>
            </p:nvSpPr>
            <p:spPr>
              <a:xfrm>
                <a:off x="2981336" y="2874553"/>
                <a:ext cx="660177" cy="720080"/>
              </a:xfrm>
              <a:prstGeom prst="mathMultiply">
                <a:avLst>
                  <a:gd name="adj1" fmla="val 14105"/>
                </a:avLst>
              </a:prstGeom>
              <a:ln w="57150"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</p:grpSp>
        <p:cxnSp>
          <p:nvCxnSpPr>
            <p:cNvPr id="7" name="直線コネクタ 6"/>
            <p:cNvCxnSpPr/>
            <p:nvPr/>
          </p:nvCxnSpPr>
          <p:spPr>
            <a:xfrm>
              <a:off x="5974898" y="2556033"/>
              <a:ext cx="205233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3742234" y="3585503"/>
              <a:ext cx="29838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939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/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1640595" y="1127726"/>
            <a:ext cx="81163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お金を借りる時の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金利は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どうやって決まるの？</a:t>
            </a:r>
            <a:endParaRPr lang="ja-JP" altLang="en-US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1488" y="2752140"/>
            <a:ext cx="100591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信用が</a:t>
            </a:r>
            <a:r>
              <a:rPr lang="ja-JP" altLang="en-US" sz="44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ければ、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返済が行われな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い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可能性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が低いので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3063776" y="2574276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高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43D151-959B-4ED1-833F-E166ADB81543}"/>
              </a:ext>
            </a:extLst>
          </p:cNvPr>
          <p:cNvSpPr txBox="1"/>
          <p:nvPr/>
        </p:nvSpPr>
        <p:spPr>
          <a:xfrm>
            <a:off x="3063776" y="415364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chemeClr val="accent1">
                    <a:lumMod val="7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低</a:t>
            </a:r>
            <a:endParaRPr kumimoji="1" lang="ja-JP" altLang="en-US" sz="5400" dirty="0">
              <a:solidFill>
                <a:schemeClr val="accent1">
                  <a:lumMod val="75000"/>
                </a:schemeClr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07CC5FC-4D80-4D03-B9D4-5C8A9A921C48}"/>
              </a:ext>
            </a:extLst>
          </p:cNvPr>
          <p:cNvSpPr txBox="1"/>
          <p:nvPr/>
        </p:nvSpPr>
        <p:spPr>
          <a:xfrm>
            <a:off x="1047552" y="4376554"/>
            <a:ext cx="69847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金利は</a:t>
            </a:r>
            <a:r>
              <a:rPr lang="ja-JP" altLang="ja-JP" sz="4400" u="sng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めに設定される</a:t>
            </a:r>
            <a:r>
              <a:rPr lang="ja-JP" altLang="en-US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440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397752" y="1218183"/>
            <a:ext cx="1093439" cy="831946"/>
            <a:chOff x="566180" y="820550"/>
            <a:chExt cx="1093439" cy="831946"/>
          </a:xfrm>
        </p:grpSpPr>
        <p:sp>
          <p:nvSpPr>
            <p:cNvPr id="18" name="角丸四角形 17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Q7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916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3" grpId="0"/>
      <p:bldP spid="14" grpId="0"/>
      <p:bldP spid="15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1640595" y="1127726"/>
            <a:ext cx="81163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お金を借りる時の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金利は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どうやって決まるの？</a:t>
            </a:r>
            <a:endParaRPr lang="ja-JP" altLang="en-US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1488" y="2752140"/>
            <a:ext cx="961833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信用が</a:t>
            </a:r>
            <a:r>
              <a:rPr lang="ja-JP" altLang="en-US" sz="44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ければ、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返済が行われな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い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可能性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を想定して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3063775" y="415364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高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43D151-959B-4ED1-833F-E166ADB81543}"/>
              </a:ext>
            </a:extLst>
          </p:cNvPr>
          <p:cNvSpPr txBox="1"/>
          <p:nvPr/>
        </p:nvSpPr>
        <p:spPr>
          <a:xfrm>
            <a:off x="3063776" y="2574276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chemeClr val="accent1">
                    <a:lumMod val="7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低</a:t>
            </a:r>
            <a:endParaRPr kumimoji="1" lang="ja-JP" altLang="en-US" sz="5400" dirty="0">
              <a:solidFill>
                <a:schemeClr val="accent1">
                  <a:lumMod val="75000"/>
                </a:schemeClr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07CC5FC-4D80-4D03-B9D4-5C8A9A921C48}"/>
              </a:ext>
            </a:extLst>
          </p:cNvPr>
          <p:cNvSpPr txBox="1"/>
          <p:nvPr/>
        </p:nvSpPr>
        <p:spPr>
          <a:xfrm>
            <a:off x="1047552" y="4376554"/>
            <a:ext cx="69847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金利は</a:t>
            </a:r>
            <a:r>
              <a:rPr lang="ja-JP" altLang="ja-JP" sz="4400" u="sng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めに設定される</a:t>
            </a:r>
            <a:r>
              <a:rPr lang="ja-JP" altLang="en-US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440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397752" y="1218183"/>
            <a:ext cx="1093439" cy="831946"/>
            <a:chOff x="566180" y="820550"/>
            <a:chExt cx="1093439" cy="831946"/>
          </a:xfrm>
        </p:grpSpPr>
        <p:sp>
          <p:nvSpPr>
            <p:cNvPr id="18" name="角丸四角形 17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Q7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89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543496" y="1561356"/>
            <a:ext cx="9001000" cy="2376264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03636" y="1815457"/>
            <a:ext cx="753122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銀行にお金を預けると、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どうして利息が付くの</a:t>
            </a:r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？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687512" y="1778829"/>
            <a:ext cx="1093439" cy="831946"/>
            <a:chOff x="566180" y="820550"/>
            <a:chExt cx="1093439" cy="831946"/>
          </a:xfrm>
        </p:grpSpPr>
        <p:sp>
          <p:nvSpPr>
            <p:cNvPr id="15" name="角丸四角形 14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Q1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228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CF74096-B379-46BC-B2B6-8A94D7692399}"/>
              </a:ext>
            </a:extLst>
          </p:cNvPr>
          <p:cNvSpPr txBox="1"/>
          <p:nvPr/>
        </p:nvSpPr>
        <p:spPr>
          <a:xfrm>
            <a:off x="235744" y="1230627"/>
            <a:ext cx="96885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8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もし、返済できなくなったら…</a:t>
            </a:r>
            <a:endParaRPr lang="ja-JP" altLang="en-US" sz="4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E038A0F-1532-4907-AA28-41E611ACDD47}"/>
              </a:ext>
            </a:extLst>
          </p:cNvPr>
          <p:cNvSpPr txBox="1"/>
          <p:nvPr/>
        </p:nvSpPr>
        <p:spPr>
          <a:xfrm>
            <a:off x="450957" y="2136428"/>
            <a:ext cx="86614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担保となった財産の差し押さえ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52A5148-2249-42F1-9B79-F0E41C34B6A1}"/>
              </a:ext>
            </a:extLst>
          </p:cNvPr>
          <p:cNvSpPr txBox="1"/>
          <p:nvPr/>
        </p:nvSpPr>
        <p:spPr>
          <a:xfrm>
            <a:off x="450957" y="3063672"/>
            <a:ext cx="981361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個人信用情報機関に情報が登録され、</a:t>
            </a:r>
            <a:r>
              <a:rPr lang="ja-JP" altLang="en-US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</a:t>
            </a:r>
            <a:endParaRPr lang="en-US" altLang="ja-JP" sz="400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 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その後の借</a:t>
            </a:r>
            <a:r>
              <a:rPr lang="ja-JP" altLang="en-US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り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入</a:t>
            </a:r>
            <a:r>
              <a:rPr lang="ja-JP" altLang="en-US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れ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が難しくなることも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3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1"/>
      <p:bldP spid="18" grpId="0"/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96E8564-77B5-4FAB-9354-9A206C611AE9}"/>
              </a:ext>
            </a:extLst>
          </p:cNvPr>
          <p:cNvGrpSpPr/>
          <p:nvPr/>
        </p:nvGrpSpPr>
        <p:grpSpPr>
          <a:xfrm>
            <a:off x="831528" y="1310198"/>
            <a:ext cx="8568952" cy="3635535"/>
            <a:chOff x="1187623" y="2785492"/>
            <a:chExt cx="7781883" cy="1766936"/>
          </a:xfrm>
        </p:grpSpPr>
        <p:sp>
          <p:nvSpPr>
            <p:cNvPr id="11" name="角丸四角形 8">
              <a:extLst>
                <a:ext uri="{FF2B5EF4-FFF2-40B4-BE49-F238E27FC236}">
                  <a16:creationId xmlns:a16="http://schemas.microsoft.com/office/drawing/2014/main" id="{2EDEC472-1DC1-4325-A30C-AB3F2BD69130}"/>
                </a:ext>
              </a:extLst>
            </p:cNvPr>
            <p:cNvSpPr/>
            <p:nvPr/>
          </p:nvSpPr>
          <p:spPr>
            <a:xfrm>
              <a:off x="1187623" y="2785492"/>
              <a:ext cx="7781883" cy="1766936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EDC209CC-EF22-42CA-BFE2-55DD27067CFB}"/>
                </a:ext>
              </a:extLst>
            </p:cNvPr>
            <p:cNvSpPr txBox="1"/>
            <p:nvPr/>
          </p:nvSpPr>
          <p:spPr>
            <a:xfrm>
              <a:off x="1602514" y="2929508"/>
              <a:ext cx="1847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altLang="ja-JP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B18B56D-79A1-4881-BDEF-256462835D46}"/>
              </a:ext>
            </a:extLst>
          </p:cNvPr>
          <p:cNvSpPr txBox="1"/>
          <p:nvPr/>
        </p:nvSpPr>
        <p:spPr>
          <a:xfrm>
            <a:off x="1191568" y="1572801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お金を借りる際には、</a:t>
            </a:r>
            <a:endParaRPr lang="ja-JP" altLang="en-US" sz="36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623616" y="2345618"/>
            <a:ext cx="8242292" cy="2182164"/>
            <a:chOff x="1623616" y="2345618"/>
            <a:chExt cx="8242292" cy="2182164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AF3A2D46-D793-49DE-984B-82B1338A0A98}"/>
                </a:ext>
              </a:extLst>
            </p:cNvPr>
            <p:cNvSpPr txBox="1"/>
            <p:nvPr/>
          </p:nvSpPr>
          <p:spPr>
            <a:xfrm>
              <a:off x="1623616" y="2345618"/>
              <a:ext cx="8242292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ja-JP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“</a:t>
              </a:r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 </a:t>
              </a:r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en-US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</a:t>
              </a:r>
              <a:r>
                <a:rPr lang="ja-JP" altLang="ja-JP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よりも、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0AAB1DD8-87E0-42CF-ADB1-91A9C61D1962}"/>
                </a:ext>
              </a:extLst>
            </p:cNvPr>
            <p:cNvSpPr txBox="1"/>
            <p:nvPr/>
          </p:nvSpPr>
          <p:spPr>
            <a:xfrm>
              <a:off x="2199680" y="3104301"/>
              <a:ext cx="72008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　　</a:t>
              </a:r>
              <a:r>
                <a:rPr lang="ja-JP" altLang="en-US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</a:t>
              </a:r>
              <a:r>
                <a:rPr lang="ja-JP" altLang="en-US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ja-JP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”</a:t>
              </a:r>
              <a:r>
                <a:rPr lang="ja-JP" altLang="en-US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の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C3047ADD-953D-4D97-A586-42FC7709E3B0}"/>
                </a:ext>
              </a:extLst>
            </p:cNvPr>
            <p:cNvSpPr txBox="1"/>
            <p:nvPr/>
          </p:nvSpPr>
          <p:spPr>
            <a:xfrm>
              <a:off x="5944096" y="3819896"/>
              <a:ext cx="327374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視点を大切に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306119C-DBFD-42DE-88C9-1970E466D6C8}"/>
              </a:ext>
            </a:extLst>
          </p:cNvPr>
          <p:cNvSpPr txBox="1"/>
          <p:nvPr/>
        </p:nvSpPr>
        <p:spPr>
          <a:xfrm>
            <a:off x="1977346" y="2189695"/>
            <a:ext cx="6351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どれだけ借りられるか</a:t>
            </a:r>
            <a:endParaRPr kumimoji="1"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4BC7205-A425-4C32-A8CF-F63913A4AB70}"/>
              </a:ext>
            </a:extLst>
          </p:cNvPr>
          <p:cNvSpPr txBox="1"/>
          <p:nvPr/>
        </p:nvSpPr>
        <p:spPr>
          <a:xfrm>
            <a:off x="2351783" y="2981190"/>
            <a:ext cx="56028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きちんと返済できるか</a:t>
            </a:r>
            <a:endParaRPr kumimoji="1"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80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5" name="角丸四角形 24"/>
          <p:cNvSpPr/>
          <p:nvPr/>
        </p:nvSpPr>
        <p:spPr>
          <a:xfrm>
            <a:off x="291468" y="1310198"/>
            <a:ext cx="9577064" cy="2771438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95624" y="1537724"/>
            <a:ext cx="709200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進学費用の準備が難しい</a:t>
            </a:r>
            <a:r>
              <a:rPr lang="en-US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…</a:t>
            </a:r>
            <a:r>
              <a:rPr lang="ja-JP" altLang="en-US" sz="4400" dirty="0" err="1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　　　　　　</a:t>
            </a:r>
            <a:br>
              <a:rPr lang="en-US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</a:b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どうする？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543496" y="1500329"/>
            <a:ext cx="1093439" cy="831946"/>
            <a:chOff x="566180" y="820550"/>
            <a:chExt cx="1093439" cy="831946"/>
          </a:xfrm>
        </p:grpSpPr>
        <p:sp>
          <p:nvSpPr>
            <p:cNvPr id="20" name="角丸四角形 19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Q8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318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543393"/>
            <a:ext cx="33746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</a:t>
            </a:r>
            <a:endParaRPr lang="en-US" altLang="ja-JP" sz="4400" u="sng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1191419" y="1338579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奨学金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16690" y="1200079"/>
            <a:ext cx="62456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“</a:t>
            </a:r>
            <a:r>
              <a: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返還</a:t>
            </a:r>
            <a:r>
              <a:rPr lang="en-US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返済</a:t>
            </a:r>
            <a:r>
              <a:rPr lang="en-US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が必要なもの”と、</a:t>
            </a:r>
            <a:endParaRPr lang="en-US" altLang="ja-JP" sz="36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“給付されるもの”がある</a:t>
            </a:r>
            <a:endParaRPr lang="ja-JP" altLang="en-US" sz="36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7472" y="3859060"/>
            <a:ext cx="43123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en-US" sz="4400" u="sng" dirty="0">
                <a:ln w="12700"/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</a:t>
            </a:r>
            <a:r>
              <a:rPr lang="ja-JP" altLang="ja-JP" sz="4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en-US" sz="4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 </a:t>
            </a:r>
            <a:endParaRPr lang="en-US" altLang="ja-JP" sz="4400" dirty="0">
              <a:solidFill>
                <a:schemeClr val="tx1">
                  <a:lumMod val="95000"/>
                  <a:lumOff val="5000"/>
                </a:schemeClr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1191419" y="3654246"/>
            <a:ext cx="3312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教育ローン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91968" y="3642037"/>
            <a:ext cx="30620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必ず返済する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6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7" grpId="0"/>
      <p:bldP spid="14" grpId="0"/>
      <p:bldP spid="15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ｺﾞｼｯｸE" panose="020B0900000000000000" pitchFamily="50" charset="-128"/>
                  <a:ea typeface="HGPｺﾞｼｯｸE" panose="020B0900000000000000" pitchFamily="50" charset="-128"/>
                  <a:cs typeface="+mn-cs"/>
                </a:rPr>
                <a:t>Ⅲ</a:t>
              </a: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170508" y="1199949"/>
          <a:ext cx="9793088" cy="4420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71625588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735430992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453886159"/>
                    </a:ext>
                  </a:extLst>
                </a:gridCol>
              </a:tblGrid>
              <a:tr h="900240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rgbClr val="C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教育ローン</a:t>
                      </a:r>
                      <a:endParaRPr kumimoji="1" lang="en-US" altLang="ja-JP" sz="3200" dirty="0">
                        <a:solidFill>
                          <a:srgbClr val="C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（国の教育ローン）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rgbClr val="C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奨学金</a:t>
                      </a:r>
                      <a:endParaRPr kumimoji="1" lang="en-US" altLang="ja-JP" sz="3200" dirty="0">
                        <a:solidFill>
                          <a:srgbClr val="C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（返済が必要な貸与型）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204457"/>
                  </a:ext>
                </a:extLst>
              </a:tr>
              <a:tr h="88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返還する人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652732"/>
                  </a:ext>
                </a:extLst>
              </a:tr>
              <a:tr h="88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最大の借入額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5851863"/>
                  </a:ext>
                </a:extLst>
              </a:tr>
              <a:tr h="88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返済開始日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032740"/>
                  </a:ext>
                </a:extLst>
              </a:tr>
              <a:tr h="88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金利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435495"/>
                  </a:ext>
                </a:extLst>
              </a:tr>
            </a:tbl>
          </a:graphicData>
        </a:graphic>
      </p:graphicFrame>
      <p:sp>
        <p:nvSpPr>
          <p:cNvPr id="26" name="正方形/長方形 25"/>
          <p:cNvSpPr/>
          <p:nvPr/>
        </p:nvSpPr>
        <p:spPr>
          <a:xfrm>
            <a:off x="3343502" y="2126176"/>
            <a:ext cx="17235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保護者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496721" y="2126176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学生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539233" y="3023549"/>
            <a:ext cx="33320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上限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350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万円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（一定の要件を満たす場合増額可）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562015" y="3015289"/>
            <a:ext cx="5080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毎月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12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万円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（第二種の上限金額・学部によって増額可）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3549488" y="4820169"/>
            <a:ext cx="13115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2.35%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590356" y="4712446"/>
            <a:ext cx="5080000" cy="9079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1.14%</a:t>
            </a:r>
          </a:p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(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令和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6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年度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4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月時点の利率固定方式の場合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pPr marL="0" marR="0" lvl="0" indent="0" algn="ctr" defTabSz="7619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金利は貸与終了時決定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)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420173" y="4035544"/>
            <a:ext cx="3570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借入日の翌月又は翌々月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46824" y="3927823"/>
            <a:ext cx="35958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卒業後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（貸与が終了の翌月から数えて７か月目）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783856" y="292515"/>
            <a:ext cx="59137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教育ローンと奨学金の違い</a:t>
            </a:r>
            <a:endParaRPr kumimoji="1" lang="ja-JP" altLang="en-US" sz="140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58FF24-B532-2731-2080-58F22BCDD858}"/>
              </a:ext>
            </a:extLst>
          </p:cNvPr>
          <p:cNvSpPr txBox="1"/>
          <p:nvPr/>
        </p:nvSpPr>
        <p:spPr>
          <a:xfrm>
            <a:off x="2775743" y="5352148"/>
            <a:ext cx="2908847" cy="308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2024</a:t>
            </a:r>
            <a:r>
              <a:rPr kumimoji="1" lang="ja-JP" altLang="en-US" sz="140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sz="140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11</a:t>
            </a:r>
            <a:r>
              <a:rPr kumimoji="1" lang="ja-JP" altLang="en-US" sz="140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月時点</a:t>
            </a:r>
          </a:p>
        </p:txBody>
      </p:sp>
    </p:spTree>
    <p:extLst>
      <p:ext uri="{BB962C8B-B14F-4D97-AF65-F5344CB8AC3E}">
        <p14:creationId xmlns:p14="http://schemas.microsoft.com/office/powerpoint/2010/main" val="273109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1488" y="1310198"/>
            <a:ext cx="92890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費用を準備することが難しくても、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「お金を借りる」という選択で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ライフプランを実現することもできる。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endParaRPr lang="en-US" altLang="ja-JP" sz="2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金利や貸付条件とともに、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「</a:t>
            </a:r>
            <a:r>
              <a:rPr lang="ja-JP" altLang="en-US" sz="40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きちんと返済できるかどうか</a:t>
            </a:r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」も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　　　　　　よく確認しましょう。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61587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99480" y="1201316"/>
            <a:ext cx="9433048" cy="4248472"/>
          </a:xfrm>
          <a:prstGeom prst="roundRect">
            <a:avLst>
              <a:gd name="adj" fmla="val 4368"/>
            </a:avLst>
          </a:prstGeom>
          <a:solidFill>
            <a:srgbClr val="FEF3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299580" y="119584"/>
            <a:ext cx="792088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87512" y="12119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3265" y="271309"/>
            <a:ext cx="1484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まとめ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7512" y="1461440"/>
            <a:ext cx="8917826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 </a:t>
            </a:r>
            <a:r>
              <a:rPr lang="ja-JP" altLang="en-US" sz="2800" dirty="0">
                <a:ln w="12700"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金利には単利・複利がある。</a:t>
            </a:r>
            <a:endParaRPr lang="en-US" altLang="ja-JP" sz="2800" dirty="0">
              <a:ln w="12700"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n w="12700"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お金を貯める際は、利息がいくら付くのか調べておこう。</a:t>
            </a:r>
          </a:p>
          <a:p>
            <a:endParaRPr lang="en-US" altLang="ja-JP" sz="1800" dirty="0">
              <a:ln w="12700"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7512" y="2569468"/>
            <a:ext cx="830227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 </a:t>
            </a:r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金融商品を選択する際は、</a:t>
            </a:r>
          </a:p>
          <a:p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 商品それぞれの特性とリスクを踏まえることが大切。</a:t>
            </a:r>
          </a:p>
          <a:p>
            <a:endParaRPr lang="ja-JP" altLang="en-US" sz="2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7512" y="3730310"/>
            <a:ext cx="8928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 </a:t>
            </a:r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必要な費用が不足している場合、お金を借りるという</a:t>
            </a:r>
            <a:endParaRPr lang="en-US" altLang="ja-JP" sz="2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 選択もある。</a:t>
            </a:r>
            <a:endParaRPr lang="en-US" altLang="ja-JP" sz="2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 貸付条件等とともに、きちんと返済できるかを確認しよう。　 </a:t>
            </a:r>
            <a:endParaRPr lang="en-US" altLang="ja-JP" sz="2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96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2" grpId="1" animBg="1"/>
      <p:bldP spid="6" grpId="0" animBg="1"/>
      <p:bldP spid="6" grpId="1" animBg="1"/>
      <p:bldP spid="4" grpId="0"/>
      <p:bldP spid="4" grpId="1"/>
      <p:bldP spid="7" grpId="0"/>
      <p:bldP spid="7" grpId="1"/>
      <p:bldP spid="8" grpId="0"/>
      <p:bldP spid="8" grpId="1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327472" y="1251264"/>
            <a:ext cx="93474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利息は、お金の「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料」とも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　　　　　　　　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いわれる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4935984" y="1030884"/>
            <a:ext cx="27975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レンタル</a:t>
            </a:r>
            <a:endParaRPr kumimoji="1" lang="ja-JP" altLang="en-US" sz="60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752" y="2497460"/>
            <a:ext cx="3997315" cy="293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0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433659" y="1003602"/>
            <a:ext cx="966642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7200"/>
              </a:lnSpc>
            </a:pPr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一定期間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通常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年間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に、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72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どのくらいの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で利息が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72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付く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のかを表すもの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en-US" sz="4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4143896" y="1849388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割合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7600280" y="2745904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255464" y="4297660"/>
            <a:ext cx="1008112" cy="451928"/>
          </a:xfrm>
          <a:prstGeom prst="rightArrow">
            <a:avLst>
              <a:gd name="adj1" fmla="val 50000"/>
              <a:gd name="adj2" fmla="val 113894"/>
            </a:avLst>
          </a:prstGeom>
          <a:gradFill>
            <a:gsLst>
              <a:gs pos="34000">
                <a:schemeClr val="accent2">
                  <a:lumMod val="75000"/>
                </a:schemeClr>
              </a:gs>
              <a:gs pos="8000">
                <a:schemeClr val="accent1">
                  <a:lumMod val="5000"/>
                  <a:lumOff val="95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0" scaled="0"/>
          </a:gradFill>
          <a:ln>
            <a:noFill/>
          </a:ln>
          <a:effectLst/>
          <a:scene3d>
            <a:camera prst="orthographicFront"/>
            <a:lightRig rig="threePt" dir="t"/>
          </a:scene3d>
          <a:sp3d extrusionH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65877" y="4153644"/>
            <a:ext cx="87062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4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金利が高ければ、利息がたくさん</a:t>
            </a:r>
            <a:r>
              <a:rPr lang="ja-JP" altLang="en-US" sz="4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付く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2767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-0.02125 -0.00167 " pathEditMode="relative" rAng="0" ptsTypes="AA">
                                      <p:cBhvr>
                                        <p:cTn id="24" dur="9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3" y="-8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  <p:bldP spid="9" grpId="0"/>
      <p:bldP spid="10" grpId="0" animBg="1"/>
      <p:bldP spid="10" grpId="1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55464" y="1048640"/>
            <a:ext cx="3262432" cy="860014"/>
            <a:chOff x="255464" y="1048640"/>
            <a:chExt cx="3262432" cy="860014"/>
          </a:xfrm>
        </p:grpSpPr>
        <p:sp>
          <p:nvSpPr>
            <p:cNvPr id="5" name="角丸四角形 4"/>
            <p:cNvSpPr/>
            <p:nvPr/>
          </p:nvSpPr>
          <p:spPr>
            <a:xfrm>
              <a:off x="255464" y="1116566"/>
              <a:ext cx="3262432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5464" y="1048640"/>
              <a:ext cx="326243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金利の種類</a:t>
              </a: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371CA28-ABB3-43EC-995E-ABF33A9AF4C6}"/>
              </a:ext>
            </a:extLst>
          </p:cNvPr>
          <p:cNvSpPr txBox="1"/>
          <p:nvPr/>
        </p:nvSpPr>
        <p:spPr>
          <a:xfrm>
            <a:off x="910794" y="2021769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単利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265454" y="2063968"/>
            <a:ext cx="8296456" cy="2457840"/>
            <a:chOff x="265454" y="2063968"/>
            <a:chExt cx="8296456" cy="245784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15504" y="2964972"/>
              <a:ext cx="7946406" cy="15568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最初に預けた元本に対してだけ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ts val="3500"/>
                </a:lnSpc>
              </a:pP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一定の割合で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付く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利息のこと</a:t>
              </a:r>
              <a:endPara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65454" y="2063968"/>
              <a:ext cx="2589170" cy="1139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en-US" sz="54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</a:p>
            <a:p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8904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55464" y="1048640"/>
            <a:ext cx="3262432" cy="860014"/>
            <a:chOff x="255464" y="1048640"/>
            <a:chExt cx="3262432" cy="860014"/>
          </a:xfrm>
        </p:grpSpPr>
        <p:sp>
          <p:nvSpPr>
            <p:cNvPr id="5" name="角丸四角形 4"/>
            <p:cNvSpPr/>
            <p:nvPr/>
          </p:nvSpPr>
          <p:spPr>
            <a:xfrm>
              <a:off x="255464" y="1116566"/>
              <a:ext cx="3262432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5464" y="1048640"/>
              <a:ext cx="326243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金利の種類</a:t>
              </a: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371CA28-ABB3-43EC-995E-ABF33A9AF4C6}"/>
              </a:ext>
            </a:extLst>
          </p:cNvPr>
          <p:cNvSpPr txBox="1"/>
          <p:nvPr/>
        </p:nvSpPr>
        <p:spPr>
          <a:xfrm>
            <a:off x="910794" y="2021769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複利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265454" y="2063968"/>
            <a:ext cx="9142842" cy="3024662"/>
            <a:chOff x="265454" y="2063968"/>
            <a:chExt cx="9142842" cy="302466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15504" y="2964972"/>
              <a:ext cx="8792792" cy="2123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最初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の元本に一定期間後の利息を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加えたものを、次の元本として、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その元本に対して付く利息のこと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65454" y="2063968"/>
              <a:ext cx="2589170" cy="1139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en-US" sz="54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</a:p>
            <a:p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6495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299580" y="119584"/>
            <a:ext cx="792088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87512" y="12119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63576" y="357271"/>
            <a:ext cx="2151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お金を貯める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471488" y="1282703"/>
            <a:ext cx="9505056" cy="2078853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31628" y="1536804"/>
            <a:ext cx="80842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同じ金利なら、“単利”と“複利”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どちらの方が利息は多くなる？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1528" y="30208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  <a:endParaRPr lang="ja-JP" altLang="en-US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31728" y="3913068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単利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73760" y="3913068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複利</a:t>
            </a:r>
          </a:p>
        </p:txBody>
      </p:sp>
      <p:sp>
        <p:nvSpPr>
          <p:cNvPr id="5" name="円/楕円 4"/>
          <p:cNvSpPr/>
          <p:nvPr/>
        </p:nvSpPr>
        <p:spPr>
          <a:xfrm>
            <a:off x="5632358" y="3645116"/>
            <a:ext cx="2160240" cy="1767407"/>
          </a:xfrm>
          <a:prstGeom prst="ellipse">
            <a:avLst/>
          </a:prstGeom>
          <a:noFill/>
          <a:ln w="1524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638189" y="1472604"/>
            <a:ext cx="1093439" cy="831946"/>
            <a:chOff x="566180" y="820550"/>
            <a:chExt cx="1093439" cy="831946"/>
          </a:xfrm>
        </p:grpSpPr>
        <p:sp>
          <p:nvSpPr>
            <p:cNvPr id="16" name="角丸四角形 15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Q2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506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2" grpId="0"/>
      <p:bldP spid="13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615504" y="1330826"/>
            <a:ext cx="85860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/>
            <a:r>
              <a:rPr lang="en-US" altLang="ja-JP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100</a:t>
            </a:r>
            <a:r>
              <a:rPr lang="ja-JP" altLang="en-US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万円を年利</a:t>
            </a:r>
            <a:r>
              <a:rPr lang="en-US" altLang="ja-JP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2</a:t>
            </a:r>
            <a:r>
              <a:rPr lang="ja-JP" altLang="en-US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％で貯金。</a:t>
            </a:r>
            <a:r>
              <a:rPr lang="en-US" altLang="ja-JP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5</a:t>
            </a:r>
            <a:r>
              <a:rPr lang="ja-JP" altLang="en-US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年後の口座の残高は</a:t>
            </a:r>
            <a:endParaRPr lang="en-US" altLang="ja-JP" sz="2800" dirty="0">
              <a:solidFill>
                <a:srgbClr val="333333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lvl="0" fontAlgn="base"/>
            <a:r>
              <a:rPr lang="ja-JP" altLang="en-US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単利と複利で預けた場合、それぞれいくらになっている？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687512" y="119585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00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00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953703" y="2620344"/>
            <a:ext cx="3400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 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110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27166" y="3541208"/>
            <a:ext cx="55675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 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110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万円より多い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07572" y="4404362"/>
            <a:ext cx="6110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 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110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万円より少ない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687512" y="2542579"/>
            <a:ext cx="81369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892781" y="3576874"/>
            <a:ext cx="864000" cy="864000"/>
          </a:xfrm>
          <a:prstGeom prst="ellipse">
            <a:avLst/>
          </a:prstGeom>
          <a:solidFill>
            <a:srgbClr val="FF0000">
              <a:alpha val="23000"/>
            </a:srgbClr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/>
          </a:p>
        </p:txBody>
      </p:sp>
      <p:sp>
        <p:nvSpPr>
          <p:cNvPr id="25" name="円/楕円 7"/>
          <p:cNvSpPr/>
          <p:nvPr/>
        </p:nvSpPr>
        <p:spPr>
          <a:xfrm>
            <a:off x="912340" y="2643100"/>
            <a:ext cx="864000" cy="864000"/>
          </a:xfrm>
          <a:prstGeom prst="ellipse">
            <a:avLst/>
          </a:prstGeom>
          <a:solidFill>
            <a:srgbClr val="00B050">
              <a:alpha val="23000"/>
            </a:srgb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/>
          </a:p>
        </p:txBody>
      </p:sp>
      <p:sp>
        <p:nvSpPr>
          <p:cNvPr id="5" name="正方形/長方形 4"/>
          <p:cNvSpPr/>
          <p:nvPr/>
        </p:nvSpPr>
        <p:spPr>
          <a:xfrm>
            <a:off x="92562" y="283127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00B05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単利</a:t>
            </a:r>
            <a:endParaRPr lang="ja-JP" altLang="en-US" sz="2000" dirty="0">
              <a:solidFill>
                <a:srgbClr val="00B05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2101" y="376605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66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複利</a:t>
            </a:r>
            <a:endParaRPr lang="ja-JP" altLang="en-US" sz="2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/>
      <p:bldP spid="13" grpId="0"/>
      <p:bldP spid="15" grpId="0"/>
      <p:bldP spid="8" grpId="0" animBg="1"/>
      <p:bldP spid="25" grpId="0" animBg="1"/>
      <p:bldP spid="5" grpId="0"/>
      <p:bldP spid="26" grpId="0"/>
    </p:bldLst>
  </p:timing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7653</TotalTime>
  <Words>1300</Words>
  <Application>Microsoft Office PowerPoint</Application>
  <PresentationFormat>ユーザー設定</PresentationFormat>
  <Paragraphs>277</Paragraphs>
  <Slides>36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36</vt:i4>
      </vt:variant>
    </vt:vector>
  </HeadingPairs>
  <TitlesOfParts>
    <vt:vector size="48" baseType="lpstr">
      <vt:lpstr>HGPｺﾞｼｯｸE</vt:lpstr>
      <vt:lpstr>HGP創英角ｺﾞｼｯｸUB</vt:lpstr>
      <vt:lpstr>HGS創英角ｺﾞｼｯｸUB</vt:lpstr>
      <vt:lpstr>HG丸ｺﾞｼｯｸM-PRO</vt:lpstr>
      <vt:lpstr>HG丸ｺﾞｼｯｸM-PRO</vt:lpstr>
      <vt:lpstr>Arial</vt:lpstr>
      <vt:lpstr>Calibri</vt:lpstr>
      <vt:lpstr>Calibri Light</vt:lpstr>
      <vt:lpstr>2_デザインの設定</vt:lpstr>
      <vt:lpstr>1_デザインの設定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松本 樹李亜</cp:lastModifiedBy>
  <cp:revision>190</cp:revision>
  <dcterms:created xsi:type="dcterms:W3CDTF">2020-10-22T10:28:45Z</dcterms:created>
  <dcterms:modified xsi:type="dcterms:W3CDTF">2024-12-24T01:28:33Z</dcterms:modified>
</cp:coreProperties>
</file>