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35"/>
  </p:notesMasterIdLst>
  <p:sldIdLst>
    <p:sldId id="265" r:id="rId5"/>
    <p:sldId id="306" r:id="rId6"/>
    <p:sldId id="337" r:id="rId7"/>
    <p:sldId id="338" r:id="rId8"/>
    <p:sldId id="308" r:id="rId9"/>
    <p:sldId id="309" r:id="rId10"/>
    <p:sldId id="310" r:id="rId11"/>
    <p:sldId id="312" r:id="rId12"/>
    <p:sldId id="311" r:id="rId13"/>
    <p:sldId id="313" r:id="rId14"/>
    <p:sldId id="333" r:id="rId15"/>
    <p:sldId id="314" r:id="rId16"/>
    <p:sldId id="317" r:id="rId17"/>
    <p:sldId id="318" r:id="rId18"/>
    <p:sldId id="316" r:id="rId19"/>
    <p:sldId id="339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36" r:id="rId30"/>
    <p:sldId id="329" r:id="rId31"/>
    <p:sldId id="330" r:id="rId32"/>
    <p:sldId id="331" r:id="rId33"/>
    <p:sldId id="332" r:id="rId34"/>
  </p:sldIdLst>
  <p:sldSz cx="10160000" cy="5715000"/>
  <p:notesSz cx="6858000" cy="9144000"/>
  <p:defaultTextStyle>
    <a:defPPr>
      <a:defRPr lang="ja-JP"/>
    </a:defPPr>
    <a:lvl1pPr marL="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587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175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763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35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2938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524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112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70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5" userDrawn="1">
          <p15:clr>
            <a:srgbClr val="A4A3A4"/>
          </p15:clr>
        </p15:guide>
        <p15:guide id="2" pos="32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12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田 美弥" initials="前田" lastIdx="11" clrIdx="1">
    <p:extLst>
      <p:ext uri="{19B8F6BF-5375-455C-9EA6-DF929625EA0E}">
        <p15:presenceInfo xmlns:p15="http://schemas.microsoft.com/office/powerpoint/2012/main" userId="S-1-5-21-1526231339-3933217477-2077139423-9107" providerId="AD"/>
      </p:ext>
    </p:extLst>
  </p:cmAuthor>
  <p:cmAuthor id="3" name="前崎 希" initials="前崎" lastIdx="4" clrIdx="2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4B"/>
    <a:srgbClr val="C00000"/>
    <a:srgbClr val="F9FBFD"/>
    <a:srgbClr val="FFFFFF"/>
    <a:srgbClr val="000000"/>
    <a:srgbClr val="FFFFCC"/>
    <a:srgbClr val="FFFCF3"/>
    <a:srgbClr val="F2F7FC"/>
    <a:srgbClr val="FFF2CC"/>
    <a:srgbClr val="579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5214" autoAdjust="0"/>
  </p:normalViewPr>
  <p:slideViewPr>
    <p:cSldViewPr showGuides="1">
      <p:cViewPr varScale="1">
        <p:scale>
          <a:sx n="83" d="100"/>
          <a:sy n="83" d="100"/>
        </p:scale>
        <p:origin x="876" y="84"/>
      </p:cViewPr>
      <p:guideLst>
        <p:guide orient="horz" pos="1845"/>
        <p:guide pos="32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02T14:48:05.358" idx="11">
    <p:pos x="4123" y="2908"/>
    <p:text>「など」を平仮名にしました</p:text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587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175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763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35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2938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524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112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70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（対応）生徒用テキスト</a:t>
            </a:r>
            <a:r>
              <a:rPr kumimoji="1" lang="en-US" altLang="ja-JP" dirty="0"/>
              <a:t>(p.12)</a:t>
            </a:r>
            <a:r>
              <a:rPr kumimoji="1" lang="ja-JP" altLang="en-US" dirty="0"/>
              <a:t>　</a:t>
            </a:r>
            <a:r>
              <a:rPr kumimoji="1" lang="en-US" altLang="ja-JP" dirty="0"/>
              <a:t>Think</a:t>
            </a:r>
            <a:r>
              <a:rPr kumimoji="1" lang="ja-JP" altLang="en-US" dirty="0"/>
              <a:t>「会社員</a:t>
            </a:r>
            <a:r>
              <a:rPr kumimoji="1" lang="en-US" altLang="ja-JP" dirty="0"/>
              <a:t>(</a:t>
            </a:r>
            <a:r>
              <a:rPr kumimoji="1" lang="ja-JP" altLang="en-US" dirty="0"/>
              <a:t>給与所得者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の平均年収はどのくらい？」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968C26-6626-45D2-8C6F-F94F6D17F7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46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（対応）生徒用テキスト</a:t>
            </a:r>
            <a:r>
              <a:rPr kumimoji="1" lang="en-US" altLang="ja-JP" dirty="0"/>
              <a:t>(p.13)</a:t>
            </a:r>
            <a:r>
              <a:rPr kumimoji="1" lang="ja-JP" altLang="en-US" dirty="0"/>
              <a:t>　</a:t>
            </a:r>
            <a:r>
              <a:rPr kumimoji="1" lang="en-US" altLang="ja-JP" dirty="0"/>
              <a:t>Think</a:t>
            </a:r>
            <a:r>
              <a:rPr kumimoji="1" lang="ja-JP" altLang="en-US" dirty="0"/>
              <a:t>「雇用形態を２つ選んでメリット・デメリットを書き出してみよう。」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98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20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(p.19)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貯蓄と保険のメリット・デメリットを考えてみよう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6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5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55" indent="0" algn="ctr">
              <a:buNone/>
              <a:defRPr sz="1667"/>
            </a:lvl2pPr>
            <a:lvl3pPr marL="761910" indent="0" algn="ctr">
              <a:buNone/>
              <a:defRPr sz="1500"/>
            </a:lvl3pPr>
            <a:lvl4pPr marL="1142863" indent="0" algn="ctr">
              <a:buNone/>
              <a:defRPr sz="1333"/>
            </a:lvl4pPr>
            <a:lvl5pPr marL="1523817" indent="0" algn="ctr">
              <a:buNone/>
              <a:defRPr sz="1333"/>
            </a:lvl5pPr>
            <a:lvl6pPr marL="1904772" indent="0" algn="ctr">
              <a:buNone/>
              <a:defRPr sz="1333"/>
            </a:lvl6pPr>
            <a:lvl7pPr marL="2285727" indent="0" algn="ctr">
              <a:buNone/>
              <a:defRPr sz="1333"/>
            </a:lvl7pPr>
            <a:lvl8pPr marL="2666680" indent="0" algn="ctr">
              <a:buNone/>
              <a:defRPr sz="1333"/>
            </a:lvl8pPr>
            <a:lvl9pPr marL="3047634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780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35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4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5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5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86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81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772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72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68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63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9464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1303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5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55" indent="0">
              <a:buNone/>
              <a:defRPr sz="1667" b="1"/>
            </a:lvl2pPr>
            <a:lvl3pPr marL="761910" indent="0">
              <a:buNone/>
              <a:defRPr sz="1500" b="1"/>
            </a:lvl3pPr>
            <a:lvl4pPr marL="1142863" indent="0">
              <a:buNone/>
              <a:defRPr sz="1333" b="1"/>
            </a:lvl4pPr>
            <a:lvl5pPr marL="1523817" indent="0">
              <a:buNone/>
              <a:defRPr sz="1333" b="1"/>
            </a:lvl5pPr>
            <a:lvl6pPr marL="1904772" indent="0">
              <a:buNone/>
              <a:defRPr sz="1333" b="1"/>
            </a:lvl6pPr>
            <a:lvl7pPr marL="2285727" indent="0">
              <a:buNone/>
              <a:defRPr sz="1333" b="1"/>
            </a:lvl7pPr>
            <a:lvl8pPr marL="2666680" indent="0">
              <a:buNone/>
              <a:defRPr sz="1333" b="1"/>
            </a:lvl8pPr>
            <a:lvl9pPr marL="3047634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5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55" indent="0">
              <a:buNone/>
              <a:defRPr sz="1667" b="1"/>
            </a:lvl2pPr>
            <a:lvl3pPr marL="761910" indent="0">
              <a:buNone/>
              <a:defRPr sz="1500" b="1"/>
            </a:lvl3pPr>
            <a:lvl4pPr marL="1142863" indent="0">
              <a:buNone/>
              <a:defRPr sz="1333" b="1"/>
            </a:lvl4pPr>
            <a:lvl5pPr marL="1523817" indent="0">
              <a:buNone/>
              <a:defRPr sz="1333" b="1"/>
            </a:lvl5pPr>
            <a:lvl6pPr marL="1904772" indent="0">
              <a:buNone/>
              <a:defRPr sz="1333" b="1"/>
            </a:lvl6pPr>
            <a:lvl7pPr marL="2285727" indent="0">
              <a:buNone/>
              <a:defRPr sz="1333" b="1"/>
            </a:lvl7pPr>
            <a:lvl8pPr marL="2666680" indent="0">
              <a:buNone/>
              <a:defRPr sz="1333" b="1"/>
            </a:lvl8pPr>
            <a:lvl9pPr marL="3047634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03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3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24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6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6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6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55" indent="0">
              <a:buNone/>
              <a:defRPr sz="1167"/>
            </a:lvl2pPr>
            <a:lvl3pPr marL="761910" indent="0">
              <a:buNone/>
              <a:defRPr sz="1000"/>
            </a:lvl3pPr>
            <a:lvl4pPr marL="1142863" indent="0">
              <a:buNone/>
              <a:defRPr sz="833"/>
            </a:lvl4pPr>
            <a:lvl5pPr marL="1523817" indent="0">
              <a:buNone/>
              <a:defRPr sz="833"/>
            </a:lvl5pPr>
            <a:lvl6pPr marL="1904772" indent="0">
              <a:buNone/>
              <a:defRPr sz="833"/>
            </a:lvl6pPr>
            <a:lvl7pPr marL="2285727" indent="0">
              <a:buNone/>
              <a:defRPr sz="833"/>
            </a:lvl7pPr>
            <a:lvl8pPr marL="2666680" indent="0">
              <a:buNone/>
              <a:defRPr sz="833"/>
            </a:lvl8pPr>
            <a:lvl9pPr marL="3047634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6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6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55" indent="0">
              <a:buNone/>
              <a:defRPr sz="2333"/>
            </a:lvl2pPr>
            <a:lvl3pPr marL="761910" indent="0">
              <a:buNone/>
              <a:defRPr sz="2000"/>
            </a:lvl3pPr>
            <a:lvl4pPr marL="1142863" indent="0">
              <a:buNone/>
              <a:defRPr sz="1667"/>
            </a:lvl4pPr>
            <a:lvl5pPr marL="1523817" indent="0">
              <a:buNone/>
              <a:defRPr sz="1667"/>
            </a:lvl5pPr>
            <a:lvl6pPr marL="1904772" indent="0">
              <a:buNone/>
              <a:defRPr sz="1667"/>
            </a:lvl6pPr>
            <a:lvl7pPr marL="2285727" indent="0">
              <a:buNone/>
              <a:defRPr sz="1667"/>
            </a:lvl7pPr>
            <a:lvl8pPr marL="2666680" indent="0">
              <a:buNone/>
              <a:defRPr sz="1667"/>
            </a:lvl8pPr>
            <a:lvl9pPr marL="3047634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6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55" indent="0">
              <a:buNone/>
              <a:defRPr sz="1167"/>
            </a:lvl2pPr>
            <a:lvl3pPr marL="761910" indent="0">
              <a:buNone/>
              <a:defRPr sz="1000"/>
            </a:lvl3pPr>
            <a:lvl4pPr marL="1142863" indent="0">
              <a:buNone/>
              <a:defRPr sz="833"/>
            </a:lvl4pPr>
            <a:lvl5pPr marL="1523817" indent="0">
              <a:buNone/>
              <a:defRPr sz="833"/>
            </a:lvl5pPr>
            <a:lvl6pPr marL="1904772" indent="0">
              <a:buNone/>
              <a:defRPr sz="833"/>
            </a:lvl6pPr>
            <a:lvl7pPr marL="2285727" indent="0">
              <a:buNone/>
              <a:defRPr sz="833"/>
            </a:lvl7pPr>
            <a:lvl8pPr marL="2666680" indent="0">
              <a:buNone/>
              <a:defRPr sz="833"/>
            </a:lvl8pPr>
            <a:lvl9pPr marL="3047634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10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6764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2271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9" y="193206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1769916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9" y="193206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61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p:txStyles>
    <p:titleStyle>
      <a:lvl1pPr algn="l" defTabSz="76191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77" indent="-190477" algn="l" defTabSz="76191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31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386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340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93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248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203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157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110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55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1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63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17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772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727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68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634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8360" y="2137420"/>
            <a:ext cx="8662949" cy="1569660"/>
          </a:xfrm>
          <a:prstGeom prst="rect">
            <a:avLst/>
          </a:prstGeom>
          <a:noFill/>
          <a:effectLst>
            <a:outerShdw blurRad="76200" dir="9000000" sy="23000" kx="-1200000" algn="bl" rotWithShape="0">
              <a:prstClr val="black">
                <a:alpha val="20000"/>
              </a:prstClr>
            </a:outerShdw>
            <a:reflection blurRad="88900" stA="46000" endPos="830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いろいろな働き方と、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暮らしを支える税金や保険を学ぶ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465129" y="3777574"/>
            <a:ext cx="756084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6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8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579500" y="758876"/>
            <a:ext cx="5410595" cy="400110"/>
            <a:chOff x="579500" y="758876"/>
            <a:chExt cx="5410595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79500" y="789654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altLang="ja-JP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lang="ja-JP" altLang="en-US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337373" y="758876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endParaRPr lang="ja-JP" altLang="en-US" sz="20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621591" y="774265"/>
              <a:ext cx="4368504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お金を稼ぐ、税金、社会保険、民間保険</a:t>
              </a: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627232" y="1158986"/>
              <a:ext cx="5362863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99480" y="1705372"/>
            <a:ext cx="10023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会社から支払われる給与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収入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からは、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が差し引かれる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898192" y="265864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812678" y="2658644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社会保険料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900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3651116" y="2796997"/>
            <a:ext cx="5345631" cy="1152128"/>
            <a:chOff x="4393346" y="3539298"/>
            <a:chExt cx="5345631" cy="1414907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4393346" y="4106696"/>
              <a:ext cx="728257" cy="436639"/>
              <a:chOff x="3965819" y="3896918"/>
              <a:chExt cx="936104" cy="561258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3965819" y="3896918"/>
                <a:ext cx="936104" cy="1800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965819" y="4278155"/>
                <a:ext cx="936104" cy="1800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5440040" y="3539298"/>
              <a:ext cx="4298937" cy="1414907"/>
              <a:chOff x="5440040" y="3539298"/>
              <a:chExt cx="4298937" cy="1414907"/>
            </a:xfrm>
          </p:grpSpPr>
          <p:sp>
            <p:nvSpPr>
              <p:cNvPr id="17" name="角丸四角形 16"/>
              <p:cNvSpPr/>
              <p:nvPr/>
            </p:nvSpPr>
            <p:spPr>
              <a:xfrm>
                <a:off x="5440040" y="3539298"/>
                <a:ext cx="4298937" cy="1414907"/>
              </a:xfrm>
              <a:prstGeom prst="roundRect">
                <a:avLst/>
              </a:prstGeom>
              <a:noFill/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706529" y="3831100"/>
                <a:ext cx="3940502" cy="8693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4000" u="sng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　　　　　　　　　　</a:t>
                </a:r>
                <a:endParaRPr lang="en-US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sp>
        <p:nvSpPr>
          <p:cNvPr id="19" name="正方形/長方形 18"/>
          <p:cNvSpPr/>
          <p:nvPr/>
        </p:nvSpPr>
        <p:spPr>
          <a:xfrm>
            <a:off x="5023700" y="2777557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可処分所得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34" name="円/楕円 33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830743" y="4076593"/>
            <a:ext cx="69124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なぜ税金や社会保険料を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納める必要があるのだろう？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543498" y="1132873"/>
            <a:ext cx="3096343" cy="1426185"/>
            <a:chOff x="543496" y="1224796"/>
            <a:chExt cx="3096344" cy="1776720"/>
          </a:xfrm>
        </p:grpSpPr>
        <p:sp>
          <p:nvSpPr>
            <p:cNvPr id="4" name="角丸四角形 3"/>
            <p:cNvSpPr/>
            <p:nvPr/>
          </p:nvSpPr>
          <p:spPr>
            <a:xfrm>
              <a:off x="543496" y="1224796"/>
              <a:ext cx="3096344" cy="1776720"/>
            </a:xfrm>
            <a:prstGeom prst="roundRect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16932" y="1247828"/>
              <a:ext cx="2749472" cy="1648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収入</a:t>
              </a:r>
              <a:endParaRPr lang="en-US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総支給額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783858" y="1088905"/>
            <a:ext cx="5112568" cy="1464856"/>
            <a:chOff x="3783856" y="1176620"/>
            <a:chExt cx="5112568" cy="1824896"/>
          </a:xfrm>
        </p:grpSpPr>
        <p:sp>
          <p:nvSpPr>
            <p:cNvPr id="7" name="正方形/長方形 6"/>
            <p:cNvSpPr/>
            <p:nvPr/>
          </p:nvSpPr>
          <p:spPr>
            <a:xfrm>
              <a:off x="3783856" y="2089064"/>
              <a:ext cx="670145" cy="1680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4622593" y="1176620"/>
              <a:ext cx="4273831" cy="1824896"/>
              <a:chOff x="4622593" y="1176620"/>
              <a:chExt cx="4273831" cy="1824896"/>
            </a:xfrm>
          </p:grpSpPr>
          <p:sp>
            <p:nvSpPr>
              <p:cNvPr id="18" name="角丸四角形 17"/>
              <p:cNvSpPr/>
              <p:nvPr/>
            </p:nvSpPr>
            <p:spPr>
              <a:xfrm>
                <a:off x="4622593" y="1176620"/>
                <a:ext cx="4273831" cy="1824896"/>
              </a:xfrm>
              <a:prstGeom prst="roundRect">
                <a:avLst/>
              </a:pr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4708929" y="1634937"/>
                <a:ext cx="4031874" cy="881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4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税金・社会保険料</a:t>
                </a:r>
                <a:endPara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785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-2.5E-6 0.05084 " pathEditMode="relative" rAng="0" ptsTypes="AA">
                                      <p:cBhvr>
                                        <p:cTn id="28" dur="7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911648" y="3312050"/>
            <a:ext cx="2459895" cy="2033296"/>
            <a:chOff x="1984423" y="3404706"/>
            <a:chExt cx="2459895" cy="2033296"/>
          </a:xfrm>
        </p:grpSpPr>
        <p:sp>
          <p:nvSpPr>
            <p:cNvPr id="17" name="台形 16"/>
            <p:cNvSpPr/>
            <p:nvPr/>
          </p:nvSpPr>
          <p:spPr>
            <a:xfrm>
              <a:off x="1984423" y="4773948"/>
              <a:ext cx="2247560" cy="664054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extrusionH="127000">
              <a:bevelT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8" name="台形 17"/>
            <p:cNvSpPr/>
            <p:nvPr/>
          </p:nvSpPr>
          <p:spPr>
            <a:xfrm>
              <a:off x="2219703" y="3404706"/>
              <a:ext cx="1584176" cy="586299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extrusionH="127000">
              <a:bevelT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9" name="下矢印 18"/>
            <p:cNvSpPr/>
            <p:nvPr/>
          </p:nvSpPr>
          <p:spPr>
            <a:xfrm flipV="1">
              <a:off x="2791561" y="4065750"/>
              <a:ext cx="571928" cy="654660"/>
            </a:xfrm>
            <a:prstGeom prst="downArrow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646414" y="4820991"/>
              <a:ext cx="90601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国民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593837" y="3467022"/>
              <a:ext cx="83590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政府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502545" y="4104842"/>
              <a:ext cx="941773" cy="52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納税</a:t>
              </a:r>
            </a:p>
          </p:txBody>
        </p:sp>
      </p:grpSp>
      <p:sp>
        <p:nvSpPr>
          <p:cNvPr id="29" name="円弧 28"/>
          <p:cNvSpPr/>
          <p:nvPr/>
        </p:nvSpPr>
        <p:spPr>
          <a:xfrm>
            <a:off x="2661684" y="3707365"/>
            <a:ext cx="2743789" cy="1186119"/>
          </a:xfrm>
          <a:prstGeom prst="arc">
            <a:avLst>
              <a:gd name="adj1" fmla="val 15322316"/>
              <a:gd name="adj2" fmla="val 4945747"/>
            </a:avLst>
          </a:prstGeom>
          <a:ln w="254000" cap="flat">
            <a:gradFill flip="none" rotWithShape="1">
              <a:gsLst>
                <a:gs pos="95200">
                  <a:schemeClr val="accent6">
                    <a:lumMod val="75000"/>
                  </a:schemeClr>
                </a:gs>
                <a:gs pos="19000">
                  <a:schemeClr val="accent1">
                    <a:lumMod val="5000"/>
                    <a:lumOff val="95000"/>
                  </a:schemeClr>
                </a:gs>
                <a:gs pos="43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round/>
            <a:headEnd type="none"/>
            <a:tailEnd type="stealt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34" name="角丸四角形 33"/>
          <p:cNvSpPr/>
          <p:nvPr/>
        </p:nvSpPr>
        <p:spPr>
          <a:xfrm>
            <a:off x="543496" y="1180590"/>
            <a:ext cx="8916788" cy="1821389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514" y="1182877"/>
            <a:ext cx="7848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税金は社会生活の維持に役立てられるもの。</a:t>
            </a:r>
          </a:p>
        </p:txBody>
      </p:sp>
      <p:cxnSp>
        <p:nvCxnSpPr>
          <p:cNvPr id="36" name="直線コネクタ 35"/>
          <p:cNvCxnSpPr/>
          <p:nvPr/>
        </p:nvCxnSpPr>
        <p:spPr>
          <a:xfrm>
            <a:off x="652478" y="1815330"/>
            <a:ext cx="8547533" cy="16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19233" y="1814697"/>
            <a:ext cx="65742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道路などの公共施設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ごみ処理などの公共サービスなど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386427" y="3374367"/>
            <a:ext cx="3326428" cy="1843710"/>
            <a:chOff x="6390660" y="2249281"/>
            <a:chExt cx="3326428" cy="184371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6390660" y="2249281"/>
              <a:ext cx="3326428" cy="1843710"/>
              <a:chOff x="6664176" y="2307979"/>
              <a:chExt cx="3326428" cy="1843710"/>
            </a:xfrm>
          </p:grpSpPr>
          <p:sp>
            <p:nvSpPr>
              <p:cNvPr id="2" name="正方形/長方形 1"/>
              <p:cNvSpPr/>
              <p:nvPr/>
            </p:nvSpPr>
            <p:spPr>
              <a:xfrm>
                <a:off x="6664176" y="2307979"/>
                <a:ext cx="3326428" cy="1735078"/>
              </a:xfrm>
              <a:prstGeom prst="rect">
                <a:avLst/>
              </a:prstGeom>
              <a:solidFill>
                <a:srgbClr val="FFF2CC">
                  <a:alpha val="45882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7221618" y="3061391"/>
                <a:ext cx="1415772" cy="1090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社会保障</a:t>
                </a:r>
              </a:p>
              <a:p>
                <a:r>
                  <a:rPr lang="ja-JP" altLang="en-US" sz="2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公共事業</a:t>
                </a:r>
              </a:p>
              <a:p>
                <a:endParaRPr lang="ja-JP" altLang="en-US" sz="1685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7050616" y="3054462"/>
                <a:ext cx="215335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テキスト ボックス 3"/>
              <p:cNvSpPr txBox="1"/>
              <p:nvPr/>
            </p:nvSpPr>
            <p:spPr>
              <a:xfrm>
                <a:off x="6772733" y="2307979"/>
                <a:ext cx="296106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公共サービス</a:t>
                </a:r>
              </a:p>
            </p:txBody>
          </p:sp>
        </p:grpSp>
        <p:sp>
          <p:nvSpPr>
            <p:cNvPr id="32" name="左大かっこ 31"/>
            <p:cNvSpPr/>
            <p:nvPr/>
          </p:nvSpPr>
          <p:spPr>
            <a:xfrm>
              <a:off x="6705092" y="3186252"/>
              <a:ext cx="243010" cy="607352"/>
            </a:xfrm>
            <a:prstGeom prst="leftBracket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</p:spTree>
    <p:extLst>
      <p:ext uri="{BB962C8B-B14F-4D97-AF65-F5344CB8AC3E}">
        <p14:creationId xmlns:p14="http://schemas.microsoft.com/office/powerpoint/2010/main" val="147988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9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9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 animBg="1"/>
      <p:bldP spid="35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31818" y="1943119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保険料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7472" y="1032624"/>
            <a:ext cx="99371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保険は、生活上のさまざまなリスクに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対して、事前に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を出し合って、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経済的な損失を被った人にお金を渡す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相互扶助のしくみである。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854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67544" y="945805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4400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保険制度</a:t>
            </a:r>
            <a:endParaRPr lang="ja-JP" altLang="en-US" sz="4400" dirty="0">
              <a:solidFill>
                <a:schemeClr val="accent6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1212013" y="181047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社会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23928" y="182597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公的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1259633" y="332264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民間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23928" y="332264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私的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87512" y="1942990"/>
            <a:ext cx="8496944" cy="1323439"/>
            <a:chOff x="687512" y="1942989"/>
            <a:chExt cx="8496944" cy="1323439"/>
          </a:xfrm>
        </p:grpSpPr>
        <p:sp>
          <p:nvSpPr>
            <p:cNvPr id="23" name="正方形/長方形 22"/>
            <p:cNvSpPr/>
            <p:nvPr/>
          </p:nvSpPr>
          <p:spPr>
            <a:xfrm>
              <a:off x="687512" y="1942989"/>
              <a:ext cx="8496944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)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おもに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政府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が運営し、国民が加入</a:t>
              </a:r>
              <a:endPara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4" name="右矢印 23"/>
            <p:cNvSpPr/>
            <p:nvPr/>
          </p:nvSpPr>
          <p:spPr>
            <a:xfrm>
              <a:off x="1012787" y="2724679"/>
              <a:ext cx="653482" cy="458546"/>
            </a:xfrm>
            <a:prstGeom prst="rightArrow">
              <a:avLst>
                <a:gd name="adj1" fmla="val 44195"/>
                <a:gd name="adj2" fmla="val 92087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87514" y="3469193"/>
            <a:ext cx="8362436" cy="1938992"/>
            <a:chOff x="687512" y="3469191"/>
            <a:chExt cx="8362436" cy="1938991"/>
          </a:xfrm>
        </p:grpSpPr>
        <p:sp>
          <p:nvSpPr>
            <p:cNvPr id="18" name="正方形/長方形 17"/>
            <p:cNvSpPr/>
            <p:nvPr/>
          </p:nvSpPr>
          <p:spPr>
            <a:xfrm>
              <a:off x="687512" y="3469191"/>
              <a:ext cx="8362436" cy="1938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)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民間企業が運営し、必要に応じて</a:t>
              </a:r>
              <a:endPara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　　　　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個人が自由に加入</a:t>
              </a:r>
              <a:endPara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5" name="右矢印 24"/>
            <p:cNvSpPr/>
            <p:nvPr/>
          </p:nvSpPr>
          <p:spPr>
            <a:xfrm>
              <a:off x="1025976" y="4237995"/>
              <a:ext cx="653482" cy="458546"/>
            </a:xfrm>
            <a:prstGeom prst="rightArrow">
              <a:avLst>
                <a:gd name="adj1" fmla="val 44195"/>
                <a:gd name="adj2" fmla="val 92087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  <p:cxnSp>
        <p:nvCxnSpPr>
          <p:cNvPr id="3" name="直線コネクタ 2"/>
          <p:cNvCxnSpPr/>
          <p:nvPr/>
        </p:nvCxnSpPr>
        <p:spPr>
          <a:xfrm>
            <a:off x="615504" y="1727403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27" name="円/楕円 26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143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493983" y="1256536"/>
            <a:ext cx="864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社会保険にはどのような種類がある</a:t>
            </a:r>
            <a:r>
              <a:rPr lang="ja-JP" altLang="ja-JP" sz="40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？</a:t>
            </a:r>
            <a:r>
              <a:rPr lang="ja-JP" altLang="en-US" sz="4000" u="sng" dirty="0" err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306222" y="2443797"/>
            <a:ext cx="7736161" cy="1921277"/>
            <a:chOff x="1293211" y="2748617"/>
            <a:chExt cx="7736161" cy="1921277"/>
          </a:xfrm>
        </p:grpSpPr>
        <p:cxnSp>
          <p:nvCxnSpPr>
            <p:cNvPr id="3" name="直線コネクタ 2"/>
            <p:cNvCxnSpPr/>
            <p:nvPr/>
          </p:nvCxnSpPr>
          <p:spPr>
            <a:xfrm>
              <a:off x="1346652" y="3289548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円/楕円 3"/>
            <p:cNvSpPr/>
            <p:nvPr/>
          </p:nvSpPr>
          <p:spPr>
            <a:xfrm>
              <a:off x="1293211" y="2748617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1346652" y="4669894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1293211" y="4128963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5368032" y="3289548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>
              <a:off x="5314591" y="2748617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5368032" y="4669894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>
            <a:xfrm>
              <a:off x="5314591" y="4128963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1730189" y="2257518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公的医療</a:t>
            </a: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保険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85097" y="225506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介護保険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46456" y="365718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公的年金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85097" y="3632523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労働保険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41" name="円/楕円 4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40481" y="1188412"/>
            <a:ext cx="1093438" cy="831946"/>
            <a:chOff x="566180" y="820550"/>
            <a:chExt cx="1093439" cy="831946"/>
          </a:xfrm>
        </p:grpSpPr>
        <p:sp>
          <p:nvSpPr>
            <p:cNvPr id="31" name="角丸四角形 30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Q4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56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/>
      <p:bldP spid="23" grpId="0"/>
      <p:bldP spid="26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867293" y="193205"/>
            <a:ext cx="7965236" cy="3018266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4B4B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8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55464" y="402428"/>
            <a:ext cx="9333925" cy="4923452"/>
            <a:chOff x="275345" y="480684"/>
            <a:chExt cx="9333925" cy="4923452"/>
          </a:xfrm>
        </p:grpSpPr>
        <p:sp>
          <p:nvSpPr>
            <p:cNvPr id="17" name="フリーフォーム 16"/>
            <p:cNvSpPr/>
            <p:nvPr/>
          </p:nvSpPr>
          <p:spPr>
            <a:xfrm>
              <a:off x="1690477" y="1923149"/>
              <a:ext cx="468219" cy="225073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1355701" y="3007045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 24"/>
            <p:cNvSpPr/>
            <p:nvPr/>
          </p:nvSpPr>
          <p:spPr>
            <a:xfrm>
              <a:off x="4307720" y="739020"/>
              <a:ext cx="312970" cy="2086519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3971399" y="1927883"/>
              <a:ext cx="334776" cy="0"/>
            </a:xfrm>
            <a:prstGeom prst="line">
              <a:avLst/>
            </a:prstGeom>
            <a:noFill/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332219" y="2146018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 28"/>
            <p:cNvSpPr/>
            <p:nvPr/>
          </p:nvSpPr>
          <p:spPr>
            <a:xfrm>
              <a:off x="4611720" y="480684"/>
              <a:ext cx="2456252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公的医療保険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4611720" y="1884184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公的年金</a:t>
              </a: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620690" y="2565788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労働保険</a:t>
              </a:r>
            </a:p>
          </p:txBody>
        </p:sp>
        <p:sp>
          <p:nvSpPr>
            <p:cNvPr id="33" name="フリーフォーム 32"/>
            <p:cNvSpPr/>
            <p:nvPr/>
          </p:nvSpPr>
          <p:spPr>
            <a:xfrm>
              <a:off x="4306175" y="3721596"/>
              <a:ext cx="314515" cy="142620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3984846" y="4165533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角丸四角形 35"/>
            <p:cNvSpPr/>
            <p:nvPr/>
          </p:nvSpPr>
          <p:spPr>
            <a:xfrm>
              <a:off x="4620690" y="3456362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生命保険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4600443" y="4176973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損害保険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072987" y="513039"/>
              <a:ext cx="1874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健康保険など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523468" y="1859937"/>
              <a:ext cx="28071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障害年金、遺族年金、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　 老齢年金など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539199" y="2627439"/>
              <a:ext cx="30700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雇用保険、労災保険など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539199" y="3531305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527781" y="4252641"/>
              <a:ext cx="2424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人・物を対象とする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332219" y="1424129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角丸四角形 34"/>
            <p:cNvSpPr/>
            <p:nvPr/>
          </p:nvSpPr>
          <p:spPr>
            <a:xfrm>
              <a:off x="4613762" y="1183680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介護保険</a:t>
              </a:r>
            </a:p>
          </p:txBody>
        </p:sp>
        <p:cxnSp>
          <p:nvCxnSpPr>
            <p:cNvPr id="44" name="直線コネクタ 43"/>
            <p:cNvCxnSpPr/>
            <p:nvPr/>
          </p:nvCxnSpPr>
          <p:spPr>
            <a:xfrm>
              <a:off x="4352466" y="4432574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角丸四角形 45"/>
            <p:cNvSpPr/>
            <p:nvPr/>
          </p:nvSpPr>
          <p:spPr>
            <a:xfrm>
              <a:off x="4620690" y="4895218"/>
              <a:ext cx="2134505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医療保険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など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15704" y="4973977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105563" y="145509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社会保険</a:t>
              </a:r>
            </a:p>
          </p:txBody>
        </p:sp>
        <p:sp>
          <p:nvSpPr>
            <p:cNvPr id="2" name="角丸四角形 1"/>
            <p:cNvSpPr/>
            <p:nvPr/>
          </p:nvSpPr>
          <p:spPr>
            <a:xfrm>
              <a:off x="275345" y="2641476"/>
              <a:ext cx="1080357" cy="720080"/>
            </a:xfrm>
            <a:prstGeom prst="round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保険</a:t>
              </a: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105563" y="368337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民間保険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87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131478" y="3521882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貯蓄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950967" y="3529892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民間保険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66491" y="2631942"/>
            <a:ext cx="8739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自助：自発的に自分の身を守るしくみ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2190824" y="3793605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915453" y="3659993"/>
            <a:ext cx="5806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・　　　　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002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18" grpId="0"/>
      <p:bldP spid="25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766818" y="3560976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社会保険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72688" y="2648889"/>
            <a:ext cx="86461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共助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制度化された相互扶助のしくみ　　　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1829982" y="3855209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554611" y="3721596"/>
            <a:ext cx="3863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2297370" y="4512707"/>
            <a:ext cx="71288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財源は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＋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365748" y="4339883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6401260" y="4358816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保険料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6433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5" grpId="0" animBg="1"/>
      <p:bldP spid="2" grpId="0"/>
      <p:bldP spid="4" grpId="0"/>
      <p:bldP spid="17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781143" y="3749952"/>
            <a:ext cx="4339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生活保護制度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043245" y="2518780"/>
            <a:ext cx="8362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公助：共助で対応しきれない場合に</a:t>
            </a:r>
          </a:p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生活保障を行うしくみ　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1829760" y="4071235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415706" y="3967473"/>
            <a:ext cx="5498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2297146" y="4728733"/>
            <a:ext cx="41264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財源は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365526" y="455590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71093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5" grpId="0" animBg="1"/>
      <p:bldP spid="2" grpId="0"/>
      <p:bldP spid="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911650" y="1849388"/>
            <a:ext cx="5859277" cy="2148627"/>
            <a:chOff x="179512" y="119584"/>
            <a:chExt cx="2753504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2170448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お金を稼ぐ（働く）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423461" y="2315460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576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59723" y="1921397"/>
            <a:ext cx="4015030" cy="2148627"/>
            <a:chOff x="179512" y="119584"/>
            <a:chExt cx="1886820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22460" y="364236"/>
              <a:ext cx="1243872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3071534" y="2387469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Ⅲ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" y="1418644"/>
            <a:ext cx="101600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●</a:t>
            </a:r>
            <a:r>
              <a:rPr lang="ja-JP" altLang="en-US" sz="40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病気やケガといった</a:t>
            </a:r>
            <a:endParaRPr lang="en-US" altLang="ja-JP" sz="40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への対策をすることを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5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5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という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975545" y="2857500"/>
            <a:ext cx="2893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リスク管理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431928" y="2857500"/>
            <a:ext cx="4639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リスクマネジメント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0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23549" y="1332857"/>
            <a:ext cx="11511007" cy="2123658"/>
            <a:chOff x="111448" y="1092562"/>
            <a:chExt cx="11511007" cy="2123658"/>
          </a:xfrm>
        </p:grpSpPr>
        <p:sp>
          <p:nvSpPr>
            <p:cNvPr id="19" name="正方形/長方形 18"/>
            <p:cNvSpPr/>
            <p:nvPr/>
          </p:nvSpPr>
          <p:spPr>
            <a:xfrm>
              <a:off x="777922" y="1092562"/>
              <a:ext cx="10844533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一人ひとりライフスタイル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が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異なるため、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社会保険で損失を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　　カバーできないこともある。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111448" y="1129308"/>
              <a:ext cx="7489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endParaRPr lang="ja-JP" altLang="en-US" sz="1600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23549" y="3775629"/>
            <a:ext cx="11540019" cy="1446550"/>
            <a:chOff x="811581" y="3481128"/>
            <a:chExt cx="11540019" cy="1446550"/>
          </a:xfrm>
        </p:grpSpPr>
        <p:sp>
          <p:nvSpPr>
            <p:cNvPr id="8" name="正方形/長方形 7"/>
            <p:cNvSpPr/>
            <p:nvPr/>
          </p:nvSpPr>
          <p:spPr>
            <a:xfrm>
              <a:off x="1507067" y="3481128"/>
              <a:ext cx="10844533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社会保険を補完する目的で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　　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民間保険が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存在する。</a:t>
              </a:r>
              <a:endPara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11581" y="3527606"/>
              <a:ext cx="7489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0" scaled="1"/>
                    <a:tileRect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➡</a:t>
              </a:r>
              <a:endParaRPr lang="ja-JP" altLang="en-US" sz="160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410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55112E-17 L 0.07719 0.00028 " pathEditMode="relative" rAng="0" ptsTypes="AA">
                                      <p:cBhvr>
                                        <p:cTn id="9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7719 0.00028 " pathEditMode="relative" rAng="0" ptsTypes="AA">
                                      <p:cBhvr>
                                        <p:cTn id="16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15506" y="2137420"/>
            <a:ext cx="8928989" cy="2033890"/>
            <a:chOff x="615504" y="2137420"/>
            <a:chExt cx="8928989" cy="2033891"/>
          </a:xfrm>
        </p:grpSpPr>
        <p:sp>
          <p:nvSpPr>
            <p:cNvPr id="19" name="正方形/長方形 18"/>
            <p:cNvSpPr/>
            <p:nvPr/>
          </p:nvSpPr>
          <p:spPr>
            <a:xfrm>
              <a:off x="615504" y="2137420"/>
              <a:ext cx="8928989" cy="20338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6500"/>
                </a:lnSpc>
              </a:pPr>
              <a:r>
                <a:rPr lang="ja-JP" altLang="en-US" sz="48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生命保険</a:t>
              </a:r>
              <a:endPara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死亡や病気・ケガのリスクに備える。</a:t>
              </a: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831528" y="3073524"/>
              <a:ext cx="84249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976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615506" y="2137421"/>
            <a:ext cx="8640960" cy="82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8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損害</a:t>
            </a:r>
            <a:r>
              <a:rPr lang="ja-JP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cxnSp>
        <p:nvCxnSpPr>
          <p:cNvPr id="13" name="直線コネクタ 12"/>
          <p:cNvCxnSpPr/>
          <p:nvPr/>
        </p:nvCxnSpPr>
        <p:spPr>
          <a:xfrm>
            <a:off x="831530" y="3073524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15506" y="3161360"/>
            <a:ext cx="8784974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家が焼けたり，車の事故で人や物に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損害を与えるといった偶然起きた事故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や災害のリスクに備える。</a:t>
            </a:r>
            <a:endParaRPr lang="ja-JP" altLang="en-US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804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615504" y="2137422"/>
            <a:ext cx="9544495" cy="1849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8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傷害保険・医療保険など</a:t>
            </a: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     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831530" y="3073524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31530" y="3199444"/>
            <a:ext cx="878497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介護や就業不能，死亡や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病気・ケガなどのリスクに備える。</a:t>
            </a:r>
            <a:endParaRPr lang="ja-JP" altLang="en-US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1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1824123" y="3217540"/>
            <a:ext cx="8115347" cy="2262321"/>
          </a:xfrm>
          <a:prstGeom prst="rect">
            <a:avLst/>
          </a:prstGeom>
          <a:solidFill>
            <a:srgbClr val="F9FBFD"/>
          </a:solidFill>
          <a:ln w="38100">
            <a:solidFill>
              <a:schemeClr val="accent1">
                <a:lumMod val="7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7" name="グループ化 6"/>
          <p:cNvGrpSpPr/>
          <p:nvPr/>
        </p:nvGrpSpPr>
        <p:grpSpPr>
          <a:xfrm>
            <a:off x="255464" y="402428"/>
            <a:ext cx="9333925" cy="4923452"/>
            <a:chOff x="275345" y="480684"/>
            <a:chExt cx="9333925" cy="4923452"/>
          </a:xfrm>
        </p:grpSpPr>
        <p:sp>
          <p:nvSpPr>
            <p:cNvPr id="17" name="フリーフォーム 16"/>
            <p:cNvSpPr/>
            <p:nvPr/>
          </p:nvSpPr>
          <p:spPr>
            <a:xfrm>
              <a:off x="1690477" y="1923149"/>
              <a:ext cx="468219" cy="225073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1355701" y="3007045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 24"/>
            <p:cNvSpPr/>
            <p:nvPr/>
          </p:nvSpPr>
          <p:spPr>
            <a:xfrm>
              <a:off x="4307720" y="739020"/>
              <a:ext cx="312970" cy="2086519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3971399" y="1927883"/>
              <a:ext cx="334776" cy="0"/>
            </a:xfrm>
            <a:prstGeom prst="line">
              <a:avLst/>
            </a:prstGeom>
            <a:noFill/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332219" y="2146018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 28"/>
            <p:cNvSpPr/>
            <p:nvPr/>
          </p:nvSpPr>
          <p:spPr>
            <a:xfrm>
              <a:off x="4611720" y="480684"/>
              <a:ext cx="2456252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公的医療保険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4611720" y="1884184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公的年金</a:t>
              </a: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620690" y="2565788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労働保険</a:t>
              </a:r>
            </a:p>
          </p:txBody>
        </p:sp>
        <p:sp>
          <p:nvSpPr>
            <p:cNvPr id="33" name="フリーフォーム 32"/>
            <p:cNvSpPr/>
            <p:nvPr/>
          </p:nvSpPr>
          <p:spPr>
            <a:xfrm>
              <a:off x="4306175" y="3721596"/>
              <a:ext cx="314515" cy="142620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3984846" y="4165533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角丸四角形 35"/>
            <p:cNvSpPr/>
            <p:nvPr/>
          </p:nvSpPr>
          <p:spPr>
            <a:xfrm>
              <a:off x="4620690" y="3456362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生命保険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4600443" y="4176973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損害保険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072987" y="513039"/>
              <a:ext cx="1874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健康保険など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523468" y="1859937"/>
              <a:ext cx="28071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障害年金、遺族年金、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　 老齢年金など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539199" y="2627439"/>
              <a:ext cx="30700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雇用保険、労災保険など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539199" y="3531305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527781" y="4252641"/>
              <a:ext cx="2424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人・物を対象とする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332219" y="1424129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角丸四角形 34"/>
            <p:cNvSpPr/>
            <p:nvPr/>
          </p:nvSpPr>
          <p:spPr>
            <a:xfrm>
              <a:off x="4613762" y="1183680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介護保険</a:t>
              </a:r>
            </a:p>
          </p:txBody>
        </p:sp>
        <p:cxnSp>
          <p:nvCxnSpPr>
            <p:cNvPr id="44" name="直線コネクタ 43"/>
            <p:cNvCxnSpPr/>
            <p:nvPr/>
          </p:nvCxnSpPr>
          <p:spPr>
            <a:xfrm>
              <a:off x="4352466" y="4432574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角丸四角形 45"/>
            <p:cNvSpPr/>
            <p:nvPr/>
          </p:nvSpPr>
          <p:spPr>
            <a:xfrm>
              <a:off x="4620690" y="4895218"/>
              <a:ext cx="2134505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医療保険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など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15704" y="4973977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105563" y="145509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社会保険</a:t>
              </a:r>
            </a:p>
          </p:txBody>
        </p:sp>
        <p:sp>
          <p:nvSpPr>
            <p:cNvPr id="2" name="角丸四角形 1"/>
            <p:cNvSpPr/>
            <p:nvPr/>
          </p:nvSpPr>
          <p:spPr>
            <a:xfrm>
              <a:off x="275345" y="2641476"/>
              <a:ext cx="1080357" cy="720080"/>
            </a:xfrm>
            <a:prstGeom prst="round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保険</a:t>
              </a: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105563" y="368337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民間保険</a:t>
              </a: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48" name="円/楕円 47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86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471489" y="977334"/>
            <a:ext cx="10844533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リスクに備えるためには、リスク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が発生　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した場合にかかる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支出や減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った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収入などの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経済的損失を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でまかなうのか、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を活用するのかを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考えておかなければならない。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99882" y="2576203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貯蓄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991683" y="340719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23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12360" y="1680372"/>
            <a:ext cx="9774219" cy="3849356"/>
            <a:chOff x="139262" y="1435209"/>
            <a:chExt cx="9406144" cy="3704399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6175CF-1A97-481A-99CE-886CE8727F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1"/>
            <a:stretch/>
          </p:blipFill>
          <p:spPr>
            <a:xfrm>
              <a:off x="399480" y="1435209"/>
              <a:ext cx="9145926" cy="3586478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139262" y="2702747"/>
              <a:ext cx="710848" cy="977416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金額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873782" y="2699443"/>
              <a:ext cx="710848" cy="977416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金額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972436" y="4510486"/>
              <a:ext cx="1954830" cy="621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貯蓄期間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738905" y="4517616"/>
              <a:ext cx="1954830" cy="621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保険期間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653552" y="3380332"/>
              <a:ext cx="1214364" cy="621992"/>
            </a:xfrm>
            <a:prstGeom prst="rect">
              <a:avLst/>
            </a:prstGeom>
            <a:solidFill>
              <a:srgbClr val="B9E0F3"/>
            </a:solidFill>
            <a:ln w="38100"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 畜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03256" y="3373812"/>
              <a:ext cx="1214364" cy="621992"/>
            </a:xfrm>
            <a:prstGeom prst="rect">
              <a:avLst/>
            </a:prstGeom>
            <a:solidFill>
              <a:srgbClr val="F0C990"/>
            </a:solidFill>
            <a:ln w="38100"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 険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55464" y="977741"/>
            <a:ext cx="9121408" cy="9848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「貯蓄は三角、保険は四角」</a:t>
            </a:r>
            <a:endParaRPr lang="en-US" altLang="ja-JP" sz="3200" dirty="0"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リスク発生時の補填のために充てることができる金額が異なる。</a:t>
            </a:r>
          </a:p>
        </p:txBody>
      </p:sp>
      <p:sp>
        <p:nvSpPr>
          <p:cNvPr id="23" name="正方形/長方形 22"/>
          <p:cNvSpPr>
            <a:spLocks noChangeAspect="1"/>
          </p:cNvSpPr>
          <p:nvPr/>
        </p:nvSpPr>
        <p:spPr>
          <a:xfrm>
            <a:off x="1449124" y="2253920"/>
            <a:ext cx="500891" cy="25357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24" name="正方形/長方形 23"/>
          <p:cNvSpPr>
            <a:spLocks noChangeAspect="1"/>
          </p:cNvSpPr>
          <p:nvPr/>
        </p:nvSpPr>
        <p:spPr>
          <a:xfrm>
            <a:off x="6404070" y="2223995"/>
            <a:ext cx="500891" cy="25357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91792" y="2445085"/>
            <a:ext cx="615553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損害額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46738" y="2402705"/>
            <a:ext cx="615553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損害額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1119560" y="4395344"/>
            <a:ext cx="1132872" cy="961291"/>
            <a:chOff x="1119560" y="4395342"/>
            <a:chExt cx="1132872" cy="961291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1119560" y="4395342"/>
              <a:ext cx="1132872" cy="961291"/>
              <a:chOff x="5368455" y="-661760"/>
              <a:chExt cx="1132872" cy="961291"/>
            </a:xfrm>
          </p:grpSpPr>
          <p:sp>
            <p:nvSpPr>
              <p:cNvPr id="8" name="爆発 2 7"/>
              <p:cNvSpPr/>
              <p:nvPr/>
            </p:nvSpPr>
            <p:spPr>
              <a:xfrm rot="1906998">
                <a:off x="5421207" y="-661760"/>
                <a:ext cx="1080120" cy="961291"/>
              </a:xfrm>
              <a:prstGeom prst="irregularSeal2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10" name="星 10 9"/>
              <p:cNvSpPr/>
              <p:nvPr/>
            </p:nvSpPr>
            <p:spPr>
              <a:xfrm>
                <a:off x="5368455" y="-583180"/>
                <a:ext cx="1084066" cy="759839"/>
              </a:xfrm>
              <a:prstGeom prst="star10">
                <a:avLst>
                  <a:gd name="adj" fmla="val 31460"/>
                  <a:gd name="hf" fmla="val 105146"/>
                </a:avLst>
              </a:prstGeom>
              <a:solidFill>
                <a:schemeClr val="bg1"/>
              </a:solidFill>
              <a:ln>
                <a:noFill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ja-JP" altLang="en-US" sz="18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1339764" y="4501493"/>
              <a:ext cx="646331" cy="646331"/>
            </a:xfrm>
            <a:prstGeom prst="rect">
              <a:avLst/>
            </a:prstGeom>
            <a:noFill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事故</a:t>
              </a:r>
              <a:endPara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発生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6088112" y="4359980"/>
            <a:ext cx="1106460" cy="961291"/>
            <a:chOff x="1145972" y="4395342"/>
            <a:chExt cx="1106460" cy="961291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145972" y="4395342"/>
              <a:ext cx="1106460" cy="961291"/>
              <a:chOff x="5394867" y="-661760"/>
              <a:chExt cx="1106460" cy="961291"/>
            </a:xfrm>
          </p:grpSpPr>
          <p:sp>
            <p:nvSpPr>
              <p:cNvPr id="38" name="爆発 2 37"/>
              <p:cNvSpPr/>
              <p:nvPr/>
            </p:nvSpPr>
            <p:spPr>
              <a:xfrm rot="1906998">
                <a:off x="5421207" y="-661760"/>
                <a:ext cx="1080120" cy="961291"/>
              </a:xfrm>
              <a:prstGeom prst="irregularSeal2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9" name="星 10 38"/>
              <p:cNvSpPr/>
              <p:nvPr/>
            </p:nvSpPr>
            <p:spPr>
              <a:xfrm>
                <a:off x="5394867" y="-583179"/>
                <a:ext cx="1080120" cy="795202"/>
              </a:xfrm>
              <a:prstGeom prst="star10">
                <a:avLst>
                  <a:gd name="adj" fmla="val 34354"/>
                  <a:gd name="hf" fmla="val 105146"/>
                </a:avLst>
              </a:prstGeom>
              <a:solidFill>
                <a:schemeClr val="bg1"/>
              </a:solidFill>
              <a:ln>
                <a:noFill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ja-JP" altLang="en-US" sz="18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37" name="テキスト ボックス 36"/>
            <p:cNvSpPr txBox="1"/>
            <p:nvPr/>
          </p:nvSpPr>
          <p:spPr>
            <a:xfrm>
              <a:off x="1353671" y="4530622"/>
              <a:ext cx="646331" cy="646331"/>
            </a:xfrm>
            <a:prstGeom prst="rect">
              <a:avLst/>
            </a:prstGeom>
            <a:noFill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事故</a:t>
              </a:r>
              <a:endPara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発生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177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24" grpId="0" animBg="1"/>
      <p:bldP spid="29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1123935" y="705767"/>
            <a:ext cx="825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貯蓄と保険のメリット・デメリットを考えてみよう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83456" y="1480525"/>
            <a:ext cx="9818614" cy="3953330"/>
            <a:chOff x="903536" y="2442795"/>
            <a:chExt cx="8446896" cy="2862977"/>
          </a:xfrm>
        </p:grpSpPr>
        <p:sp>
          <p:nvSpPr>
            <p:cNvPr id="22" name="角丸四角形 21"/>
            <p:cNvSpPr/>
            <p:nvPr/>
          </p:nvSpPr>
          <p:spPr>
            <a:xfrm>
              <a:off x="903536" y="2486262"/>
              <a:ext cx="8424936" cy="2819510"/>
            </a:xfrm>
            <a:prstGeom prst="roundRect">
              <a:avLst>
                <a:gd name="adj" fmla="val 8367"/>
              </a:avLst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23" name="直線コネクタ 22"/>
            <p:cNvCxnSpPr/>
            <p:nvPr/>
          </p:nvCxnSpPr>
          <p:spPr>
            <a:xfrm>
              <a:off x="925496" y="2970662"/>
              <a:ext cx="842493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2700030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993026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903536" y="4065765"/>
              <a:ext cx="8424936" cy="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1084287" y="3259258"/>
              <a:ext cx="1292449" cy="468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メリット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87262" y="4373643"/>
              <a:ext cx="1651003" cy="468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デメリット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827338" y="2442795"/>
              <a:ext cx="1074492" cy="640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貯蓄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079471" y="2451703"/>
              <a:ext cx="1074492" cy="640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</a:t>
              </a:r>
            </a:p>
          </p:txBody>
        </p:sp>
      </p:grp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6" y="89626"/>
            <a:ext cx="1300261" cy="517308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222962" y="669377"/>
            <a:ext cx="921765" cy="702915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0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859532" cy="70788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0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Q5</a:t>
              </a:r>
              <a:endParaRPr lang="ja-JP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2294163" y="2326692"/>
            <a:ext cx="3171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・いつでも自由に使える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304319" y="2838657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・途中で目的を変更できる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312139" y="3746727"/>
            <a:ext cx="3214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・目標金額に達するまで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時間がかかる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12139" y="4552592"/>
            <a:ext cx="34355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・リスク発生時、全額補償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できないこともある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141419" y="2323374"/>
            <a:ext cx="3248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・加入した時点で必要な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補償が受けられる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163084" y="3797435"/>
            <a:ext cx="3352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・目的外への利用は原則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できない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59860" y="4558316"/>
            <a:ext cx="3744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途中解約すると、解約返戻金は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払った保険料より少ない場合がある</a:t>
            </a:r>
          </a:p>
        </p:txBody>
      </p:sp>
    </p:spTree>
    <p:extLst>
      <p:ext uri="{BB962C8B-B14F-4D97-AF65-F5344CB8AC3E}">
        <p14:creationId xmlns:p14="http://schemas.microsoft.com/office/powerpoint/2010/main" val="11939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円/楕円 41"/>
          <p:cNvSpPr/>
          <p:nvPr/>
        </p:nvSpPr>
        <p:spPr>
          <a:xfrm>
            <a:off x="554860" y="4579915"/>
            <a:ext cx="864096" cy="864096"/>
          </a:xfrm>
          <a:prstGeom prst="ellipse">
            <a:avLst/>
          </a:prstGeom>
          <a:solidFill>
            <a:srgbClr val="FF0000">
              <a:alpha val="21176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8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お金を稼ぐ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(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働く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  <a:cs typeface="+mn-cs"/>
                </a:rPr>
                <a:t>Ⅰ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06B1F71-4D7C-4B80-A916-3A8E3FDE344E}"/>
              </a:ext>
            </a:extLst>
          </p:cNvPr>
          <p:cNvGrpSpPr/>
          <p:nvPr/>
        </p:nvGrpSpPr>
        <p:grpSpPr>
          <a:xfrm>
            <a:off x="534300" y="1213269"/>
            <a:ext cx="9195078" cy="1140175"/>
            <a:chOff x="1187623" y="2785492"/>
            <a:chExt cx="7781883" cy="1620180"/>
          </a:xfrm>
        </p:grpSpPr>
        <p:sp>
          <p:nvSpPr>
            <p:cNvPr id="18" name="角丸四角形 17"/>
            <p:cNvSpPr/>
            <p:nvPr/>
          </p:nvSpPr>
          <p:spPr>
            <a:xfrm>
              <a:off x="1187623" y="2785492"/>
              <a:ext cx="7781883" cy="1620180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flipH="1">
              <a:off x="1933544" y="2903083"/>
              <a:ext cx="965114" cy="1005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4000" b="0" i="0" u="none" strike="noStrike" kern="1200" cap="none" spc="0" normalizeH="0" baseline="0" noProof="0" dirty="0">
                <a:ln w="1270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+mn-cs"/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1816143" y="1418830"/>
            <a:ext cx="73741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会社員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の平均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年収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は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どのくらい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？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11608" y="2342186"/>
            <a:ext cx="6285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※令和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４</a:t>
            </a:r>
            <a:r>
              <a:rPr kumimoji="1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年「民間給与実態統計調査」国税庁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4530904" y="2857500"/>
            <a:ext cx="5254015" cy="1334003"/>
            <a:chOff x="4935581" y="3225809"/>
            <a:chExt cx="4896544" cy="1677522"/>
          </a:xfrm>
        </p:grpSpPr>
        <p:sp>
          <p:nvSpPr>
            <p:cNvPr id="37" name="角丸四角形 36"/>
            <p:cNvSpPr/>
            <p:nvPr/>
          </p:nvSpPr>
          <p:spPr>
            <a:xfrm>
              <a:off x="4935581" y="3225809"/>
              <a:ext cx="4896544" cy="1629914"/>
            </a:xfrm>
            <a:prstGeom prst="roundRect">
              <a:avLst>
                <a:gd name="adj" fmla="val 11992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5223616" y="3225809"/>
              <a:ext cx="4484926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男性 　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563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5223616" y="3935751"/>
              <a:ext cx="4484926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女性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 　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314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45676" y="2875308"/>
            <a:ext cx="4088688" cy="820394"/>
            <a:chOff x="645676" y="2875306"/>
            <a:chExt cx="4088688" cy="820394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2875306"/>
              <a:ext cx="33843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759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645676" y="2926259"/>
              <a:ext cx="682464" cy="769441"/>
              <a:chOff x="5080000" y="-253813"/>
              <a:chExt cx="682464" cy="769441"/>
            </a:xfrm>
          </p:grpSpPr>
          <p:sp>
            <p:nvSpPr>
              <p:cNvPr id="3" name="円/楕円 2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85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5151767" y="-253813"/>
                <a:ext cx="53893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  <a:cs typeface="+mn-cs"/>
                  </a:rPr>
                  <a:t>1</a:t>
                </a:r>
                <a:endPara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endParaRPr>
              </a:p>
            </p:txBody>
          </p:sp>
        </p:grpSp>
      </p:grpSp>
      <p:grpSp>
        <p:nvGrpSpPr>
          <p:cNvPr id="40" name="グループ化 39"/>
          <p:cNvGrpSpPr/>
          <p:nvPr/>
        </p:nvGrpSpPr>
        <p:grpSpPr>
          <a:xfrm>
            <a:off x="645676" y="3725640"/>
            <a:ext cx="4088688" cy="804858"/>
            <a:chOff x="645676" y="3725637"/>
            <a:chExt cx="4088688" cy="8048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3725637"/>
              <a:ext cx="3384376" cy="769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545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645676" y="3761053"/>
              <a:ext cx="682464" cy="769441"/>
              <a:chOff x="5080000" y="-253813"/>
              <a:chExt cx="682464" cy="769441"/>
            </a:xfrm>
          </p:grpSpPr>
          <p:sp>
            <p:nvSpPr>
              <p:cNvPr id="32" name="円/楕円 31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85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5151767" y="-253813"/>
                <a:ext cx="538930" cy="769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  <a:cs typeface="+mn-cs"/>
                  </a:rPr>
                  <a:t>2</a:t>
                </a:r>
                <a:endPara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656087" y="4575977"/>
            <a:ext cx="4078277" cy="787522"/>
            <a:chOff x="656087" y="4575969"/>
            <a:chExt cx="4078277" cy="78752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4575969"/>
              <a:ext cx="3384376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約</a:t>
              </a:r>
              <a:r>
                <a:rPr kumimoji="1" lang="en-US" altLang="ja-JP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4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58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656087" y="4594048"/>
              <a:ext cx="682464" cy="769441"/>
              <a:chOff x="5080000" y="-253813"/>
              <a:chExt cx="682464" cy="769441"/>
            </a:xfrm>
          </p:grpSpPr>
          <p:sp>
            <p:nvSpPr>
              <p:cNvPr id="35" name="円/楕円 34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85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5151767" y="-253813"/>
                <a:ext cx="538930" cy="769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7131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4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  <a:cs typeface="+mn-cs"/>
                  </a:rPr>
                  <a:t>3</a:t>
                </a:r>
                <a:endPara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endParaRPr>
              </a:p>
            </p:txBody>
          </p:sp>
        </p:grpSp>
      </p:grpSp>
      <p:grpSp>
        <p:nvGrpSpPr>
          <p:cNvPr id="43" name="グループ化 42"/>
          <p:cNvGrpSpPr/>
          <p:nvPr/>
        </p:nvGrpSpPr>
        <p:grpSpPr>
          <a:xfrm>
            <a:off x="4503936" y="4297660"/>
            <a:ext cx="5285427" cy="1315824"/>
            <a:chOff x="4546698" y="3225809"/>
            <a:chExt cx="5285427" cy="1654662"/>
          </a:xfrm>
        </p:grpSpPr>
        <p:sp>
          <p:nvSpPr>
            <p:cNvPr id="44" name="角丸四角形 43"/>
            <p:cNvSpPr/>
            <p:nvPr/>
          </p:nvSpPr>
          <p:spPr>
            <a:xfrm>
              <a:off x="4546698" y="3225809"/>
              <a:ext cx="5285427" cy="1629914"/>
            </a:xfrm>
            <a:prstGeom prst="roundRect">
              <a:avLst>
                <a:gd name="adj" fmla="val 11992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4882729" y="3225809"/>
              <a:ext cx="4825813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正規　 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523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4690216" y="3912891"/>
              <a:ext cx="5020124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非正規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 約</a:t>
              </a:r>
              <a:r>
                <a:rPr kumimoji="1" lang="en-US" altLang="ja-JP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201</a:t>
              </a:r>
              <a:r>
                <a:rPr kumimoji="1" lang="ja-JP" alt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+mn-cs"/>
                </a:rPr>
                <a:t>万円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720064" y="1307590"/>
            <a:ext cx="1093438" cy="831946"/>
            <a:chOff x="566180" y="820550"/>
            <a:chExt cx="1093439" cy="831946"/>
          </a:xfrm>
        </p:grpSpPr>
        <p:sp>
          <p:nvSpPr>
            <p:cNvPr id="48" name="角丸四角形 4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>
                      <a:lumMod val="20000"/>
                      <a:lumOff val="8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Q1</a:t>
              </a:r>
              <a:endPara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</p:grp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43" y="734545"/>
            <a:ext cx="1053313" cy="4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2" name="グループ化 1"/>
          <p:cNvGrpSpPr/>
          <p:nvPr/>
        </p:nvGrpSpPr>
        <p:grpSpPr>
          <a:xfrm>
            <a:off x="687512" y="119586"/>
            <a:ext cx="2080455" cy="1009724"/>
            <a:chOff x="687512" y="119584"/>
            <a:chExt cx="208045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83265" y="271309"/>
              <a:ext cx="148470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まとめ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817321" y="1578408"/>
            <a:ext cx="830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働き方にはさまざまな形態がある。それぞれの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特徴、メリット・デメリットを押さえておこう。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7321" y="2825961"/>
            <a:ext cx="81035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税金や社会保険が、私たちの暮らしを支える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役割を果たしていることを知っておこう。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17321" y="4059396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社会保険、民間保険、貯蓄の性質を踏まえ、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リスクにどう備えるか考えておこう。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7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7" grpId="0"/>
      <p:bldP spid="7" grpId="1"/>
      <p:bldP spid="8" grpId="0"/>
      <p:bldP spid="8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お金を稼ぐ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(</a:t>
              </a: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働く</a:t>
              </a:r>
              <a:r>
                <a: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  <a:cs typeface="+mn-cs"/>
                </a:rPr>
                <a:t>Ⅰ</a:t>
              </a: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471490" y="1074680"/>
            <a:ext cx="89133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日本の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15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歳以上の人のうち、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働いている人は</a:t>
            </a:r>
            <a:r>
              <a:rPr kumimoji="1" lang="ja-JP" altLang="ja-JP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6,700</a:t>
            </a:r>
            <a:r>
              <a:rPr kumimoji="1" lang="ja-JP" altLang="ja-JP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万人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3599" y="3073524"/>
            <a:ext cx="860363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このうち、会社員や公務員など、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713175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雇われている人は</a:t>
            </a:r>
            <a:r>
              <a:rPr kumimoji="1" lang="ja-JP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kumimoji="1" lang="ja-JP" altLang="ja-JP" sz="4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kumimoji="1" lang="ja-JP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万人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713175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kumimoji="1" lang="ja-JP" altLang="ja-JP" sz="4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1" lang="ja-JP" altLang="en-US" sz="4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割</a:t>
            </a:r>
            <a:r>
              <a:rPr kumimoji="1" lang="ja-JP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を占める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59398" y="3793604"/>
            <a:ext cx="1880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6,100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72840" y="4585694"/>
            <a:ext cx="6495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7131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９</a:t>
            </a:r>
            <a:endParaRPr kumimoji="1" lang="ja-JP" alt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64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15504" y="2137420"/>
            <a:ext cx="9073008" cy="3240360"/>
          </a:xfrm>
          <a:prstGeom prst="roundRect">
            <a:avLst>
              <a:gd name="adj" fmla="val 6320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391279" y="1092192"/>
            <a:ext cx="8097088" cy="1323439"/>
            <a:chOff x="1119560" y="1072017"/>
            <a:chExt cx="8097088" cy="1323439"/>
          </a:xfrm>
        </p:grpSpPr>
        <p:sp>
          <p:nvSpPr>
            <p:cNvPr id="4" name="正方形/長方形 3"/>
            <p:cNvSpPr/>
            <p:nvPr/>
          </p:nvSpPr>
          <p:spPr>
            <a:xfrm>
              <a:off x="4359920" y="1811951"/>
              <a:ext cx="4536504" cy="583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19560" y="1072017"/>
              <a:ext cx="8097088" cy="132343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会社に勤める場合、どのような働き方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 </a:t>
              </a:r>
              <a:r>
                <a:rPr lang="en-US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雇用形態</a:t>
              </a:r>
              <a:r>
                <a:rPr lang="en-US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がある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？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46089" y="1038806"/>
            <a:ext cx="1093438" cy="831946"/>
            <a:chOff x="566180" y="820550"/>
            <a:chExt cx="1093439" cy="831946"/>
          </a:xfrm>
        </p:grpSpPr>
        <p:sp>
          <p:nvSpPr>
            <p:cNvPr id="22" name="角丸四角形 21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Q2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90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28" y="769268"/>
            <a:ext cx="9328472" cy="4466359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224465" y="272575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chemeClr val="accent6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会社に勤める働き方</a:t>
            </a:r>
          </a:p>
        </p:txBody>
      </p:sp>
    </p:spTree>
    <p:extLst>
      <p:ext uri="{BB962C8B-B14F-4D97-AF65-F5344CB8AC3E}">
        <p14:creationId xmlns:p14="http://schemas.microsoft.com/office/powerpoint/2010/main" val="320109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479602" y="873542"/>
            <a:ext cx="82092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働き方</a:t>
            </a:r>
            <a:r>
              <a:rPr lang="en-US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雇用形態</a:t>
            </a:r>
            <a:r>
              <a:rPr lang="en-US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２つ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選び、</a:t>
            </a:r>
            <a:endParaRPr lang="en-US" altLang="ja-JP" sz="32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それぞれのメリット・デメリットを書き出してみよう</a:t>
            </a:r>
            <a:endParaRPr lang="ja-JP" altLang="en-US" sz="2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826880" y="2086127"/>
            <a:ext cx="8424936" cy="3137787"/>
            <a:chOff x="903536" y="2421885"/>
            <a:chExt cx="8424936" cy="2883887"/>
          </a:xfrm>
        </p:grpSpPr>
        <p:sp>
          <p:nvSpPr>
            <p:cNvPr id="12" name="角丸四角形 11"/>
            <p:cNvSpPr/>
            <p:nvPr/>
          </p:nvSpPr>
          <p:spPr>
            <a:xfrm>
              <a:off x="903536" y="2486262"/>
              <a:ext cx="8424936" cy="2819510"/>
            </a:xfrm>
            <a:prstGeom prst="roundRect">
              <a:avLst>
                <a:gd name="adj" fmla="val 8367"/>
              </a:avLst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903536" y="3145532"/>
              <a:ext cx="8424936" cy="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3279800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6232128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903536" y="4153644"/>
              <a:ext cx="842493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1259769" y="2421885"/>
              <a:ext cx="1766830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働き方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193826" y="3255703"/>
              <a:ext cx="1795684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メリット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974361" y="4296052"/>
              <a:ext cx="2305439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デメリット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377666" y="2493755"/>
              <a:ext cx="2746265" cy="65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【</a:t>
              </a:r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</a:rPr>
                <a:t>　　　　　　</a:t>
              </a:r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】</a:t>
              </a:r>
              <a:endParaRPr lang="ja-JP" altLang="en-US" sz="4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350486" y="2498509"/>
              <a:ext cx="2746265" cy="65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【</a:t>
              </a:r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</a:rPr>
                <a:t>　　　　　　</a:t>
              </a:r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】</a:t>
              </a:r>
              <a:endParaRPr lang="ja-JP" altLang="en-US" sz="4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63" y="322973"/>
            <a:ext cx="1300261" cy="517308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334414" y="933621"/>
            <a:ext cx="1093438" cy="831946"/>
            <a:chOff x="566180" y="820550"/>
            <a:chExt cx="1093439" cy="831946"/>
          </a:xfrm>
        </p:grpSpPr>
        <p:sp>
          <p:nvSpPr>
            <p:cNvPr id="16" name="角丸四角形 15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Q3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82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127672" y="1921397"/>
            <a:ext cx="5688210" cy="2148627"/>
            <a:chOff x="179512" y="119584"/>
            <a:chExt cx="2673113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99693" y="364236"/>
              <a:ext cx="2052932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639485" y="2387468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80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711025" y="122582"/>
            <a:ext cx="9026875" cy="5397827"/>
            <a:chOff x="711025" y="122582"/>
            <a:chExt cx="9026875" cy="5397827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711025" y="122582"/>
              <a:ext cx="9026875" cy="5397827"/>
              <a:chOff x="711025" y="122582"/>
              <a:chExt cx="9026875" cy="5397827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025" y="122582"/>
                <a:ext cx="9026875" cy="5397827"/>
              </a:xfrm>
              <a:prstGeom prst="rect">
                <a:avLst/>
              </a:prstGeom>
            </p:spPr>
          </p:pic>
          <p:cxnSp>
            <p:nvCxnSpPr>
              <p:cNvPr id="7" name="直線コネクタ 6"/>
              <p:cNvCxnSpPr/>
              <p:nvPr/>
            </p:nvCxnSpPr>
            <p:spPr>
              <a:xfrm flipV="1">
                <a:off x="7240241" y="2281436"/>
                <a:ext cx="216024" cy="144016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flipV="1">
                <a:off x="7220966" y="3649590"/>
                <a:ext cx="216024" cy="14401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96124" y="512063"/>
              <a:ext cx="432854" cy="3292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589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6935</TotalTime>
  <Words>1191</Words>
  <Application>Microsoft Office PowerPoint</Application>
  <PresentationFormat>ユーザー設定</PresentationFormat>
  <Paragraphs>267</Paragraphs>
  <Slides>30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30</vt:i4>
      </vt:variant>
    </vt:vector>
  </HeadingPairs>
  <TitlesOfParts>
    <vt:vector size="40" baseType="lpstr">
      <vt:lpstr>HGPｺﾞｼｯｸE</vt:lpstr>
      <vt:lpstr>HGP創英角ｺﾞｼｯｸUB</vt:lpstr>
      <vt:lpstr>HG丸ｺﾞｼｯｸM-PRO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松本 樹李亜</cp:lastModifiedBy>
  <cp:revision>247</cp:revision>
  <dcterms:created xsi:type="dcterms:W3CDTF">2020-10-22T10:28:45Z</dcterms:created>
  <dcterms:modified xsi:type="dcterms:W3CDTF">2024-12-19T01:01:13Z</dcterms:modified>
</cp:coreProperties>
</file>