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  <p:sldMasterId id="2147483684" r:id="rId2"/>
    <p:sldMasterId id="2147483672" r:id="rId3"/>
    <p:sldMasterId id="2147483710" r:id="rId4"/>
  </p:sldMasterIdLst>
  <p:notesMasterIdLst>
    <p:notesMasterId r:id="rId32"/>
  </p:notesMasterIdLst>
  <p:sldIdLst>
    <p:sldId id="265" r:id="rId5"/>
    <p:sldId id="285" r:id="rId6"/>
    <p:sldId id="266" r:id="rId7"/>
    <p:sldId id="270" r:id="rId8"/>
    <p:sldId id="267" r:id="rId9"/>
    <p:sldId id="268" r:id="rId10"/>
    <p:sldId id="286" r:id="rId11"/>
    <p:sldId id="287" r:id="rId12"/>
    <p:sldId id="302" r:id="rId13"/>
    <p:sldId id="289" r:id="rId14"/>
    <p:sldId id="290" r:id="rId15"/>
    <p:sldId id="304" r:id="rId16"/>
    <p:sldId id="292" r:id="rId17"/>
    <p:sldId id="293" r:id="rId18"/>
    <p:sldId id="301" r:id="rId19"/>
    <p:sldId id="294" r:id="rId20"/>
    <p:sldId id="295" r:id="rId21"/>
    <p:sldId id="279" r:id="rId22"/>
    <p:sldId id="280" r:id="rId23"/>
    <p:sldId id="299" r:id="rId24"/>
    <p:sldId id="297" r:id="rId25"/>
    <p:sldId id="305" r:id="rId26"/>
    <p:sldId id="282" r:id="rId27"/>
    <p:sldId id="283" r:id="rId28"/>
    <p:sldId id="284" r:id="rId29"/>
    <p:sldId id="300" r:id="rId30"/>
    <p:sldId id="303" r:id="rId31"/>
  </p:sldIdLst>
  <p:sldSz cx="10160000" cy="5715000"/>
  <p:notesSz cx="6858000" cy="9144000"/>
  <p:defaultTextStyle>
    <a:defPPr>
      <a:defRPr lang="ja-JP"/>
    </a:defPPr>
    <a:lvl1pPr marL="0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1C3"/>
    <a:srgbClr val="F8CB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75097" autoAdjust="0"/>
  </p:normalViewPr>
  <p:slideViewPr>
    <p:cSldViewPr showGuides="1">
      <p:cViewPr varScale="1">
        <p:scale>
          <a:sx n="62" d="100"/>
          <a:sy n="62" d="100"/>
        </p:scale>
        <p:origin x="1152" y="66"/>
      </p:cViewPr>
      <p:guideLst>
        <p:guide orient="horz" pos="1845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6" d="100"/>
          <a:sy n="116" d="100"/>
        </p:scale>
        <p:origin x="34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5AF5-13E1-4DBB-B64F-374E3688F2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68C26-6626-45D2-8C6F-F94F6D17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86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77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修正スライド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8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（対応）生徒用テキスト</a:t>
            </a:r>
            <a:r>
              <a:rPr kumimoji="1" lang="en-US" altLang="ja-JP" dirty="0"/>
              <a:t>(p.8)</a:t>
            </a:r>
            <a:r>
              <a:rPr kumimoji="1" lang="ja-JP" altLang="en-US" baseline="0" dirty="0"/>
              <a:t>　</a:t>
            </a:r>
            <a:r>
              <a:rPr kumimoji="1" lang="en-US" altLang="ja-JP" dirty="0"/>
              <a:t>Think</a:t>
            </a:r>
            <a:r>
              <a:rPr kumimoji="1" lang="ja-JP" altLang="en-US" dirty="0"/>
              <a:t>「今、欲しいもの・やりたいことを挙げてみよう。また、それらをニーズとウォンツに分けてみよう」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68C26-6626-45D2-8C6F-F94F6D17F7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8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（対応）生徒用テキスト</a:t>
            </a:r>
            <a:r>
              <a:rPr kumimoji="1" lang="en-US" altLang="ja-JP" dirty="0"/>
              <a:t>(p.8)</a:t>
            </a:r>
            <a:r>
              <a:rPr kumimoji="1" lang="ja-JP" altLang="en-US" baseline="0" dirty="0"/>
              <a:t>　</a:t>
            </a:r>
            <a:r>
              <a:rPr kumimoji="1" lang="en-US" altLang="ja-JP" dirty="0"/>
              <a:t>Think</a:t>
            </a:r>
            <a:r>
              <a:rPr kumimoji="1" lang="ja-JP" altLang="en-US" dirty="0"/>
              <a:t>「今、欲しいもの・やりたいことを挙げてみよう。また、それらをニーズとウォンツに分けてみよう」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35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3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16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50" cy="484346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402917" cy="484346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7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1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209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209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4667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0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4" y="304800"/>
            <a:ext cx="8763000" cy="11049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0265" y="1401763"/>
            <a:ext cx="429859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265" y="2087564"/>
            <a:ext cx="4298597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764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19764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4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7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4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0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9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2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50" cy="484346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402917" cy="484346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209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209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3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4667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4" y="304800"/>
            <a:ext cx="8763000" cy="11049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0265" y="1401763"/>
            <a:ext cx="429859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265" y="2087564"/>
            <a:ext cx="4298597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764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19764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7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209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209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3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6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50" cy="484346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402917" cy="484346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3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7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4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8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4667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6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3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1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bg>
      <p:bgPr>
        <a:gradFill>
          <a:gsLst>
            <a:gs pos="100000">
              <a:schemeClr val="bg1">
                <a:lumMod val="85000"/>
              </a:schemeClr>
            </a:gs>
            <a:gs pos="53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20578" y="0"/>
            <a:ext cx="10401156" cy="39376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  <p:sp>
        <p:nvSpPr>
          <p:cNvPr id="8" name="角丸四角形 7"/>
          <p:cNvSpPr/>
          <p:nvPr userDrawn="1"/>
        </p:nvSpPr>
        <p:spPr>
          <a:xfrm>
            <a:off x="199458" y="193204"/>
            <a:ext cx="9841093" cy="5256584"/>
          </a:xfrm>
          <a:prstGeom prst="roundRect">
            <a:avLst>
              <a:gd name="adj" fmla="val 1250"/>
            </a:avLst>
          </a:prstGeom>
          <a:gradFill>
            <a:gsLst>
              <a:gs pos="57000">
                <a:schemeClr val="bg1">
                  <a:lumMod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</p:spTree>
    <p:extLst>
      <p:ext uri="{BB962C8B-B14F-4D97-AF65-F5344CB8AC3E}">
        <p14:creationId xmlns:p14="http://schemas.microsoft.com/office/powerpoint/2010/main" val="8719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bg>
      <p:bgPr>
        <a:gradFill>
          <a:gsLst>
            <a:gs pos="100000">
              <a:schemeClr val="bg1">
                <a:lumMod val="85000"/>
              </a:schemeClr>
            </a:gs>
            <a:gs pos="53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20578" y="0"/>
            <a:ext cx="10401156" cy="39376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  <p:sp>
        <p:nvSpPr>
          <p:cNvPr id="8" name="角丸四角形 7"/>
          <p:cNvSpPr/>
          <p:nvPr userDrawn="1"/>
        </p:nvSpPr>
        <p:spPr>
          <a:xfrm>
            <a:off x="199458" y="193204"/>
            <a:ext cx="9841093" cy="5256584"/>
          </a:xfrm>
          <a:prstGeom prst="roundRect">
            <a:avLst>
              <a:gd name="adj" fmla="val 1250"/>
            </a:avLst>
          </a:prstGeom>
          <a:gradFill>
            <a:gsLst>
              <a:gs pos="7000">
                <a:schemeClr val="bg1">
                  <a:lumMod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</p:spTree>
    <p:extLst>
      <p:ext uri="{BB962C8B-B14F-4D97-AF65-F5344CB8AC3E}">
        <p14:creationId xmlns:p14="http://schemas.microsoft.com/office/powerpoint/2010/main" val="32278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0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4" y="304800"/>
            <a:ext cx="8763000" cy="11049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0265" y="1401763"/>
            <a:ext cx="429859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265" y="2087564"/>
            <a:ext cx="4298597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764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19764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3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0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0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9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1311-CAA6-49DB-B202-7505CAA3F87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2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B414-8236-41B3-86FE-BCD59B89E36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28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DDCE-A62F-4ADD-976A-11629677DF8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5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4AA5-F575-4930-9FF2-46693ADA81E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kumimoji="1"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38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47552" y="2281436"/>
            <a:ext cx="9522780" cy="830997"/>
          </a:xfrm>
          <a:prstGeom prst="rect">
            <a:avLst/>
          </a:prstGeom>
          <a:noFill/>
          <a:effectLst>
            <a:outerShdw blurRad="76200" dir="9000000" sy="23000" kx="-1200000" algn="bl" rotWithShape="0">
              <a:prstClr val="black">
                <a:alpha val="20000"/>
              </a:prstClr>
            </a:outerShdw>
            <a:reflection blurRad="88900" stA="46000" endPos="83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お金との付き合い方を理解する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1047552" y="3153083"/>
            <a:ext cx="828092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43496" y="431360"/>
            <a:ext cx="2877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代から学ぶパーソナルファイナンス</a:t>
            </a:r>
          </a:p>
        </p:txBody>
      </p:sp>
      <p:pic>
        <p:nvPicPr>
          <p:cNvPr id="6" name="Picture 2" descr="日本FP協会広報部 (@fp_kyokai) | Twitter">
            <a:extLst>
              <a:ext uri="{FF2B5EF4-FFF2-40B4-BE49-F238E27FC236}">
                <a16:creationId xmlns:a16="http://schemas.microsoft.com/office/drawing/2014/main" id="{F61D3493-20CC-4D92-A432-9BD1DBD41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4376" y="403706"/>
            <a:ext cx="1320799" cy="11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79500" y="758876"/>
            <a:ext cx="3318676" cy="400110"/>
            <a:chOff x="579500" y="758876"/>
            <a:chExt cx="3318676" cy="40011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79500" y="789654"/>
              <a:ext cx="942608" cy="369332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Lesson</a:t>
              </a:r>
              <a:endParaRPr lang="ja-JP" altLang="en-US" sz="1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337373" y="758876"/>
              <a:ext cx="346570" cy="400110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lang="ja-JP" altLang="en-US" sz="2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21591" y="774265"/>
              <a:ext cx="2276585" cy="369332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sz="1800" b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お金との付き合い方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27232" y="1158986"/>
              <a:ext cx="3270944" cy="0"/>
            </a:xfrm>
            <a:prstGeom prst="line">
              <a:avLst/>
            </a:prstGeom>
            <a:ln w="28575"/>
            <a:effectLst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3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263576" y="1417340"/>
            <a:ext cx="7895091" cy="2148627"/>
            <a:chOff x="1191568" y="1783186"/>
            <a:chExt cx="7895091" cy="2148627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191568" y="1783186"/>
              <a:ext cx="7895091" cy="2148627"/>
              <a:chOff x="179512" y="119584"/>
              <a:chExt cx="3710212" cy="1009724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791580" y="119584"/>
                <a:ext cx="792088" cy="7920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79512" y="121196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762568" y="353731"/>
                <a:ext cx="3127156" cy="73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8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収入の確保と</a:t>
                </a:r>
                <a:endParaRPr lang="en-US" altLang="ja-JP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lang="ja-JP" altLang="en-US" sz="48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　　　　支出の管理の基本</a:t>
                </a:r>
                <a:endParaRPr lang="en-US" altLang="ja-JP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1640597" y="2209428"/>
              <a:ext cx="465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87512" y="873437"/>
            <a:ext cx="9475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日々の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生活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や、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ライフプラン実現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のためには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お金</a:t>
            </a:r>
            <a:r>
              <a: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40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収入</a:t>
            </a:r>
            <a:r>
              <a: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が必要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256" y="914651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003" y="2138379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7552" y="3469662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ウォンツ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9560" y="2641476"/>
            <a:ext cx="222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2428" y="2097165"/>
            <a:ext cx="8948283" cy="3195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6000"/>
              </a:lnSpc>
            </a:pPr>
            <a:r>
              <a:rPr lang="ja-JP" altLang="ja-JP" sz="40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支出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の中身は</a:t>
            </a:r>
            <a:endParaRPr lang="en-US" altLang="ja-JP" sz="40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ts val="6000"/>
              </a:lnSpc>
            </a:pP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必要なモノ・コト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40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欲しいモノ・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やりたい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コト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40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ts val="5000"/>
              </a:lnSpc>
            </a:pP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に分けられる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0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  <p:bldP spid="15" grpId="0"/>
      <p:bldP spid="1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9" name="円/楕円 18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収入の確保と支出の管理の基本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Ⅱ</a:t>
              </a: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48591" y="1178339"/>
            <a:ext cx="1093439" cy="831946"/>
            <a:chOff x="566180" y="820550"/>
            <a:chExt cx="1093439" cy="831946"/>
          </a:xfrm>
        </p:grpSpPr>
        <p:sp>
          <p:nvSpPr>
            <p:cNvPr id="9" name="角丸四角形 8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7929" y="820550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Q2</a:t>
              </a:r>
              <a:endPara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528924" y="1326385"/>
            <a:ext cx="81596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今、欲しいモノ・やりたいコトを挙げてみよう。</a:t>
            </a:r>
            <a:endParaRPr kumimoji="1" lang="en-US" altLang="ja-JP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43496" y="2298247"/>
            <a:ext cx="9122332" cy="2520280"/>
          </a:xfrm>
          <a:prstGeom prst="roundRect">
            <a:avLst>
              <a:gd name="adj" fmla="val 811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97" y="85564"/>
            <a:ext cx="959645" cy="3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26" name="円/楕円 25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66180" y="833381"/>
            <a:ext cx="1093439" cy="830997"/>
            <a:chOff x="566180" y="833381"/>
            <a:chExt cx="1093439" cy="830997"/>
          </a:xfrm>
        </p:grpSpPr>
        <p:sp>
          <p:nvSpPr>
            <p:cNvPr id="9" name="角丸四角形 8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00195" y="833381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Q3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626788" y="946429"/>
            <a:ext cx="7734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Q2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で上げた項目を、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「ニーズ」と「ウォンツ」に分けてみよう</a:t>
            </a:r>
            <a:endParaRPr lang="ja-JP" altLang="en-US" sz="32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66180" y="2268456"/>
            <a:ext cx="4225788" cy="3109324"/>
            <a:chOff x="566180" y="2268456"/>
            <a:chExt cx="4225788" cy="3109324"/>
          </a:xfrm>
        </p:grpSpPr>
        <p:sp>
          <p:nvSpPr>
            <p:cNvPr id="13" name="角丸四角形 12"/>
            <p:cNvSpPr/>
            <p:nvPr/>
          </p:nvSpPr>
          <p:spPr>
            <a:xfrm>
              <a:off x="566180" y="2268456"/>
              <a:ext cx="4225788" cy="3109324"/>
            </a:xfrm>
            <a:prstGeom prst="roundRect">
              <a:avLst>
                <a:gd name="adj" fmla="val 811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5796" y="2279633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2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ニーズ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831528" y="2925964"/>
              <a:ext cx="34563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5368032" y="2249342"/>
            <a:ext cx="4225788" cy="3131645"/>
            <a:chOff x="5368032" y="2249342"/>
            <a:chExt cx="4225788" cy="3131645"/>
          </a:xfrm>
        </p:grpSpPr>
        <p:sp>
          <p:nvSpPr>
            <p:cNvPr id="14" name="角丸四角形 13"/>
            <p:cNvSpPr/>
            <p:nvPr/>
          </p:nvSpPr>
          <p:spPr>
            <a:xfrm>
              <a:off x="5368032" y="2271663"/>
              <a:ext cx="4225788" cy="3109324"/>
            </a:xfrm>
            <a:prstGeom prst="roundRect">
              <a:avLst>
                <a:gd name="adj" fmla="val 811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512048" y="2249342"/>
              <a:ext cx="1713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2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ウォンツ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5512048" y="2925964"/>
              <a:ext cx="34563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687512" y="3130620"/>
            <a:ext cx="4104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</a:t>
            </a:r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●食べ物 ●スマートフォン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●文房具 ●通学用カバン</a:t>
            </a:r>
            <a:endParaRPr kumimoji="1" lang="ja-JP" altLang="en-US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28921" y="3131200"/>
            <a:ext cx="38603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</a:t>
            </a:r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●マンガ ●アクセサリー 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●映画鑑賞 ●旅行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97" y="85564"/>
            <a:ext cx="959645" cy="3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4" name="円/楕円 13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37858" y="1135037"/>
            <a:ext cx="9793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暮らしに欠かせない</a:t>
            </a:r>
            <a:r>
              <a:rPr lang="ja-JP" altLang="ja-JP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の支出は</a:t>
            </a:r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　　　　　　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なかなか削れない。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488" y="2714615"/>
            <a:ext cx="97930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を上手く管理することが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収支を黒字にするカギとなる</a:t>
            </a:r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4056" y="1001953"/>
            <a:ext cx="202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6892" y="2512469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ウォンツ</a:t>
            </a:r>
          </a:p>
        </p:txBody>
      </p:sp>
    </p:spTree>
    <p:extLst>
      <p:ext uri="{BB962C8B-B14F-4D97-AF65-F5344CB8AC3E}">
        <p14:creationId xmlns:p14="http://schemas.microsoft.com/office/powerpoint/2010/main" val="1448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5" name="円/楕円 1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623616" y="1620283"/>
            <a:ext cx="813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自分にとってのニーズとウォンツを決める。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3616" y="3140555"/>
            <a:ext cx="74863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収入の見込み額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から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貯蓄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額と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を差し引いた残りで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 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の予算を立てる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76829" y="3954674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11848" y="225078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優先順位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51808" y="4739252"/>
            <a:ext cx="2186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ウォンツ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1488" y="863452"/>
            <a:ext cx="4522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予算を立てる時は</a:t>
            </a:r>
            <a:r>
              <a: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…</a:t>
            </a:r>
            <a:endParaRPr lang="ja-JP" altLang="en-US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276" y="2464329"/>
            <a:ext cx="678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ウォンツの</a:t>
            </a:r>
            <a:r>
              <a:rPr lang="ja-JP" altLang="ja-JP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をつける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76756" y="1628123"/>
            <a:ext cx="576064" cy="646331"/>
            <a:chOff x="1076756" y="1628123"/>
            <a:chExt cx="576064" cy="646331"/>
          </a:xfrm>
        </p:grpSpPr>
        <p:sp>
          <p:nvSpPr>
            <p:cNvPr id="2" name="円/楕円 1"/>
            <p:cNvSpPr/>
            <p:nvPr/>
          </p:nvSpPr>
          <p:spPr>
            <a:xfrm>
              <a:off x="1076756" y="1676987"/>
              <a:ext cx="57606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127383" y="1628123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081006" y="2480661"/>
            <a:ext cx="576064" cy="646331"/>
            <a:chOff x="1076756" y="1628123"/>
            <a:chExt cx="576064" cy="646331"/>
          </a:xfrm>
        </p:grpSpPr>
        <p:sp>
          <p:nvSpPr>
            <p:cNvPr id="26" name="円/楕円 25"/>
            <p:cNvSpPr/>
            <p:nvPr/>
          </p:nvSpPr>
          <p:spPr>
            <a:xfrm>
              <a:off x="1076756" y="1676987"/>
              <a:ext cx="57606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27383" y="1628123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067121" y="3298503"/>
            <a:ext cx="576064" cy="646331"/>
            <a:chOff x="1076756" y="1628123"/>
            <a:chExt cx="576064" cy="646331"/>
          </a:xfrm>
        </p:grpSpPr>
        <p:sp>
          <p:nvSpPr>
            <p:cNvPr id="29" name="円/楕円 28"/>
            <p:cNvSpPr/>
            <p:nvPr/>
          </p:nvSpPr>
          <p:spPr>
            <a:xfrm>
              <a:off x="1076756" y="1676987"/>
              <a:ext cx="57606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27383" y="1628123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5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21" grpId="0"/>
      <p:bldP spid="22" grpId="0"/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4" name="円/楕円 13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66180" y="821499"/>
            <a:ext cx="1093439" cy="830997"/>
            <a:chOff x="566180" y="821499"/>
            <a:chExt cx="1093439" cy="830997"/>
          </a:xfrm>
        </p:grpSpPr>
        <p:sp>
          <p:nvSpPr>
            <p:cNvPr id="9" name="角丸四角形 8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93268" y="821499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Q4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646513" y="968596"/>
            <a:ext cx="7750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ウォンツが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予算オーバーだった場合、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すぐ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あきらめる？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他の方法を考えてみよう！</a:t>
            </a:r>
            <a:endParaRPr lang="ja-JP" altLang="en-US" sz="32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66180" y="2855790"/>
            <a:ext cx="9122332" cy="2521989"/>
          </a:xfrm>
          <a:prstGeom prst="roundRect">
            <a:avLst>
              <a:gd name="adj" fmla="val 811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1528" y="3684737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欲しいモノのスペックを落とし支出を減らす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0033" y="4299401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・時期をずらしてお金を貯める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1528" y="3096107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例えば</a:t>
            </a:r>
            <a:r>
              <a:rPr kumimoji="1"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7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91568" y="1783186"/>
            <a:ext cx="7720364" cy="2148627"/>
            <a:chOff x="1191568" y="1783186"/>
            <a:chExt cx="7720364" cy="2148627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191568" y="1783186"/>
              <a:ext cx="7720364" cy="2148627"/>
              <a:chOff x="179512" y="119584"/>
              <a:chExt cx="3628103" cy="1009724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791580" y="119584"/>
                <a:ext cx="792088" cy="7920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79512" y="121196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762568" y="353731"/>
                <a:ext cx="3045047" cy="39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8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世界とつながる私のお金</a:t>
                </a:r>
                <a:endParaRPr lang="en-US" altLang="ja-JP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1631639" y="2250568"/>
              <a:ext cx="465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762702" y="4201514"/>
            <a:ext cx="6634596" cy="1032250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bg1">
                  <a:lumMod val="75000"/>
                </a:schemeClr>
              </a:gs>
              <a:gs pos="70000">
                <a:schemeClr val="bg1">
                  <a:alpha val="0"/>
                </a:schemeClr>
              </a:gs>
            </a:gsLst>
            <a:lin ang="16200000" scaled="1"/>
          </a:gra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4531150" y="3704555"/>
            <a:ext cx="1008112" cy="3744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57983" y="4236092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54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キャッシュレス社会</a:t>
            </a:r>
            <a:endParaRPr lang="ja-JP" altLang="en-US" sz="5400" dirty="0">
              <a:ln w="22225">
                <a:noFill/>
                <a:prstDash val="solid"/>
              </a:ln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29455" y="1680101"/>
            <a:ext cx="8101091" cy="1825471"/>
            <a:chOff x="1029455" y="1680101"/>
            <a:chExt cx="8101091" cy="1825471"/>
          </a:xfrm>
        </p:grpSpPr>
        <p:sp>
          <p:nvSpPr>
            <p:cNvPr id="7" name="角丸四角形 6"/>
            <p:cNvSpPr/>
            <p:nvPr/>
          </p:nvSpPr>
          <p:spPr>
            <a:xfrm>
              <a:off x="1029455" y="1745477"/>
              <a:ext cx="8101091" cy="1760095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456088" y="1680101"/>
              <a:ext cx="31582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ln w="12700"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お金の歴史</a:t>
              </a: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335584" y="2525309"/>
              <a:ext cx="7416824" cy="0"/>
            </a:xfrm>
            <a:prstGeom prst="line">
              <a:avLst/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1559735" y="2504721"/>
            <a:ext cx="6950942" cy="830997"/>
            <a:chOff x="1559735" y="2504721"/>
            <a:chExt cx="6950942" cy="83099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559735" y="2504721"/>
              <a:ext cx="6950942" cy="830997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19100" dist="812800" dir="5400000" sx="131000" sy="131000" algn="ctr" rotWithShape="0">
                <a:schemeClr val="bg1">
                  <a:alpha val="27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物々交換　</a:t>
              </a:r>
              <a:r>
                <a:rPr lang="ja-JP" altLang="en-US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貝　</a:t>
              </a:r>
              <a:r>
                <a:rPr lang="ja-JP" altLang="en-US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金貨　</a:t>
              </a:r>
              <a:r>
                <a:rPr lang="ja-JP" altLang="en-US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紙</a:t>
              </a:r>
              <a:endPara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" name="二等辺三角形 9"/>
            <p:cNvSpPr/>
            <p:nvPr/>
          </p:nvSpPr>
          <p:spPr>
            <a:xfrm rot="5400000">
              <a:off x="4243248" y="2819663"/>
              <a:ext cx="411108" cy="35440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5400000">
              <a:off x="5387276" y="2811325"/>
              <a:ext cx="411108" cy="35440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227384" y="2864228"/>
              <a:ext cx="411108" cy="35440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463046" y="887512"/>
            <a:ext cx="941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進化するお金とキャッシュレス社会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6" name="円/楕円 25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07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2" name="円/楕円 2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99105" y="1779447"/>
            <a:ext cx="9089407" cy="3586798"/>
            <a:chOff x="599105" y="1779447"/>
            <a:chExt cx="9089407" cy="3586798"/>
          </a:xfrm>
        </p:grpSpPr>
        <p:sp>
          <p:nvSpPr>
            <p:cNvPr id="14" name="角丸四角形 13"/>
            <p:cNvSpPr/>
            <p:nvPr/>
          </p:nvSpPr>
          <p:spPr>
            <a:xfrm>
              <a:off x="599105" y="1779447"/>
              <a:ext cx="9089407" cy="3586798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40233" y="1865155"/>
              <a:ext cx="60532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4800" b="1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キャッシュレス</a:t>
              </a:r>
              <a:r>
                <a:rPr lang="ja-JP" altLang="ja-JP" sz="4800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決済</a:t>
              </a:r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の例</a:t>
              </a:r>
              <a:endParaRPr lang="en-US" altLang="ja-JP" sz="48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026" name="Picture 2" descr="キャッシュレス・消費者還元事業 消費者向けロ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8" y="394116"/>
            <a:ext cx="1008112" cy="12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69119" y="2857500"/>
            <a:ext cx="85876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3600" dirty="0">
                <a:solidFill>
                  <a:srgbClr val="5B9BD5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</a:t>
            </a: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電子マネー</a:t>
            </a:r>
            <a:endParaRPr lang="en-US" altLang="ja-JP" sz="4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4800" dirty="0">
                <a:solidFill>
                  <a:srgbClr val="5B9BD5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デビットカード</a:t>
            </a:r>
            <a:r>
              <a:rPr lang="ja-JP" altLang="en-US" sz="4800" dirty="0">
                <a:solidFill>
                  <a:srgbClr val="5B9BD5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</a:t>
            </a: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モバイル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決済</a:t>
            </a:r>
            <a:endParaRPr lang="en-US" altLang="ja-JP" sz="4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</a:t>
            </a:r>
            <a:endParaRPr lang="en-US" altLang="ja-JP" sz="40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975544" y="2779142"/>
            <a:ext cx="8064896" cy="6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975544" y="30006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0040" y="298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5544" y="367944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40040" y="37170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695624" y="1783186"/>
            <a:ext cx="6404507" cy="2148627"/>
            <a:chOff x="179512" y="119584"/>
            <a:chExt cx="3009728" cy="1009724"/>
          </a:xfrm>
        </p:grpSpPr>
        <p:sp>
          <p:nvSpPr>
            <p:cNvPr id="12" name="円/楕円 11"/>
            <p:cNvSpPr/>
            <p:nvPr/>
          </p:nvSpPr>
          <p:spPr>
            <a:xfrm>
              <a:off x="791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79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83568" y="379762"/>
              <a:ext cx="2505672" cy="390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お金との付き合い方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8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3" name="円/楕円 22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971724" y="863624"/>
            <a:ext cx="6035627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キャッシュレス決済の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メリット・デメリットは？</a:t>
            </a:r>
            <a:br>
              <a:rPr lang="en-US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</a:br>
            <a:endParaRPr lang="ja-JP" altLang="en-US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49071" y="2387352"/>
            <a:ext cx="4731707" cy="3091168"/>
            <a:chOff x="703120" y="2375199"/>
            <a:chExt cx="4160856" cy="3091168"/>
          </a:xfrm>
        </p:grpSpPr>
        <p:sp>
          <p:nvSpPr>
            <p:cNvPr id="21" name="角丸四角形 20"/>
            <p:cNvSpPr/>
            <p:nvPr/>
          </p:nvSpPr>
          <p:spPr>
            <a:xfrm>
              <a:off x="703120" y="2425452"/>
              <a:ext cx="4160856" cy="3040915"/>
            </a:xfrm>
            <a:prstGeom prst="roundRect">
              <a:avLst>
                <a:gd name="adj" fmla="val 12642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40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66441" y="2375199"/>
              <a:ext cx="1579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メリット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179834" y="2396004"/>
            <a:ext cx="4731707" cy="3091447"/>
            <a:chOff x="5172829" y="2336820"/>
            <a:chExt cx="4160856" cy="3091447"/>
          </a:xfrm>
        </p:grpSpPr>
        <p:sp>
          <p:nvSpPr>
            <p:cNvPr id="29" name="角丸四角形 28"/>
            <p:cNvSpPr/>
            <p:nvPr/>
          </p:nvSpPr>
          <p:spPr>
            <a:xfrm>
              <a:off x="5172829" y="2387352"/>
              <a:ext cx="4160856" cy="3040915"/>
            </a:xfrm>
            <a:prstGeom prst="roundRect">
              <a:avLst>
                <a:gd name="adj" fmla="val 12642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40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296024" y="2336820"/>
              <a:ext cx="20273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デメリット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0EC4C541-E54F-47ED-9C0E-7B822C62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44"/>
          <a:stretch/>
        </p:blipFill>
        <p:spPr>
          <a:xfrm>
            <a:off x="7446506" y="0"/>
            <a:ext cx="2713494" cy="16025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3001" y="3132718"/>
            <a:ext cx="437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現金を持ち歩かなくてもよい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71488" y="3106261"/>
            <a:ext cx="4248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93001" y="3680118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スピーディな決済が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3001" y="4275170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海外でも支払いに利用できる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19931" y="3165445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使い過ぎてしまう</a:t>
            </a:r>
          </a:p>
        </p:txBody>
      </p:sp>
      <p:cxnSp>
        <p:nvCxnSpPr>
          <p:cNvPr id="32" name="直線コネクタ 31"/>
          <p:cNvCxnSpPr/>
          <p:nvPr/>
        </p:nvCxnSpPr>
        <p:spPr>
          <a:xfrm>
            <a:off x="5398418" y="3138988"/>
            <a:ext cx="4248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319931" y="3712845"/>
            <a:ext cx="437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不正利用されるリスクがある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19931" y="4307897"/>
            <a:ext cx="4286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災害時に使用できない場合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がある　　　　　　　　　など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752860" y="843553"/>
            <a:ext cx="1093439" cy="830997"/>
            <a:chOff x="566180" y="821499"/>
            <a:chExt cx="1093439" cy="830997"/>
          </a:xfrm>
        </p:grpSpPr>
        <p:sp>
          <p:nvSpPr>
            <p:cNvPr id="36" name="角丸四角形 35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3268" y="821499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Q5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393001" y="4795125"/>
            <a:ext cx="41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ポイントが付与される　など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0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26" grpId="0"/>
      <p:bldP spid="27" grpId="0"/>
      <p:bldP spid="28" grpId="0"/>
      <p:bldP spid="33" grpId="0"/>
      <p:bldP spid="3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868402" y="2635227"/>
            <a:ext cx="92785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私たちのお金は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家計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で完結しているの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ではなく、</a:t>
            </a:r>
            <a:r>
              <a:rPr lang="ja-JP" altLang="en-US" sz="40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ように世界中を巡り、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活用され、</a:t>
            </a:r>
            <a:r>
              <a:rPr lang="ja-JP" altLang="en-US" sz="40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          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の生命を維持している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2818" y="2831067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10" name="円/楕円 9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68402" y="909388"/>
            <a:ext cx="8576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私たちの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収入・支出によるお金の流れを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40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という。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2818" y="1105228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7552" y="173412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家計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0650" y="345398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血液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79800" y="436230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</a:t>
            </a:r>
          </a:p>
        </p:txBody>
      </p:sp>
    </p:spTree>
    <p:extLst>
      <p:ext uri="{BB962C8B-B14F-4D97-AF65-F5344CB8AC3E}">
        <p14:creationId xmlns:p14="http://schemas.microsoft.com/office/powerpoint/2010/main" val="22827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2" grpId="0"/>
      <p:bldP spid="16" grpId="1"/>
      <p:bldP spid="2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7472" y="193204"/>
            <a:ext cx="7064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家計を中心に見たモノ・サービスの動きと循環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904311" y="2300069"/>
            <a:ext cx="2376264" cy="108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家計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687512" y="2317440"/>
            <a:ext cx="2376264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企業</a:t>
            </a:r>
          </a:p>
        </p:txBody>
      </p:sp>
      <p:sp>
        <p:nvSpPr>
          <p:cNvPr id="8" name="右矢印 7"/>
          <p:cNvSpPr/>
          <p:nvPr/>
        </p:nvSpPr>
        <p:spPr>
          <a:xfrm>
            <a:off x="3992083" y="3033391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5454" y="937091"/>
            <a:ext cx="426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モノやサービスの購入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労働力の提供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1827" y="3627464"/>
            <a:ext cx="426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モノやサービスの提供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給与の支払い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334017" y="2271695"/>
            <a:ext cx="3024336" cy="129614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政治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自治体など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17491" y="2397163"/>
            <a:ext cx="3024336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金融機関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51508" y="2395094"/>
            <a:ext cx="2448272" cy="10309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海外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1728" y="1451586"/>
            <a:ext cx="644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税金、社会保険料の納付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6696" y="379534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社会保障、公共サービスの提供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1728" y="1489348"/>
            <a:ext cx="5120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貯蓄・投資・保険加入など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05730" y="3738800"/>
            <a:ext cx="4823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利息・配当などの支払い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保障の提供など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10801" y="972052"/>
            <a:ext cx="626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海外旅行、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個人輸入、投資など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32753" y="3772255"/>
            <a:ext cx="4163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モノやサービス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投資商品などの提供</a:t>
            </a:r>
          </a:p>
        </p:txBody>
      </p:sp>
      <p:sp>
        <p:nvSpPr>
          <p:cNvPr id="21" name="右矢印 20"/>
          <p:cNvSpPr/>
          <p:nvPr/>
        </p:nvSpPr>
        <p:spPr>
          <a:xfrm rot="10800000">
            <a:off x="3729619" y="2484182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 rot="10800000">
            <a:off x="3705661" y="2497873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3989480" y="3027378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右矢印 25"/>
          <p:cNvSpPr/>
          <p:nvPr/>
        </p:nvSpPr>
        <p:spPr>
          <a:xfrm rot="10800000">
            <a:off x="3702841" y="2506050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3998784" y="3025885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右矢印 27"/>
          <p:cNvSpPr/>
          <p:nvPr/>
        </p:nvSpPr>
        <p:spPr>
          <a:xfrm rot="10800000">
            <a:off x="3759016" y="2506050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992083" y="3030761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82D60AF2-7A0B-4DCE-9298-576A9898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b="2393"/>
          <a:stretch/>
        </p:blipFill>
        <p:spPr>
          <a:xfrm>
            <a:off x="244935" y="716424"/>
            <a:ext cx="9257962" cy="49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05234 0.00056 " pathEditMode="relative" rAng="0" ptsTypes="AA">
                                      <p:cBhvr>
                                        <p:cTn id="22" dur="8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5484 0.00056 " pathEditMode="relative" rAng="0" ptsTypes="AA">
                                      <p:cBhvr>
                                        <p:cTn id="33" dur="8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036 -0.3025 " pathEditMode="relative" rAng="0" ptsTypes="AA">
                                      <p:cBhvr>
                                        <p:cTn id="4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"/>
                            </p:stCondLst>
                            <p:childTnLst>
                              <p:par>
                                <p:cTn id="58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5235 0.00056 " pathEditMode="relative" rAng="0" ptsTypes="AA">
                                      <p:cBhvr>
                                        <p:cTn id="68" dur="8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5484 0.00055 " pathEditMode="relative" rAng="0" ptsTypes="AA">
                                      <p:cBhvr>
                                        <p:cTn id="79" dur="8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36 -0.3025 " pathEditMode="relative" rAng="0" ptsTypes="AA">
                                      <p:cBhvr>
                                        <p:cTn id="9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05235 0.00056 " pathEditMode="relative" rAng="0" ptsTypes="AA">
                                      <p:cBhvr>
                                        <p:cTn id="114" dur="8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5484 0.00056 " pathEditMode="relative" rAng="0" ptsTypes="AA">
                                      <p:cBhvr>
                                        <p:cTn id="125" dur="8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0359 -0.3025 " pathEditMode="relative" rAng="0" ptsTypes="AA">
                                      <p:cBhvr>
                                        <p:cTn id="13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05234 0.00056 " pathEditMode="relative" rAng="0" ptsTypes="AA">
                                      <p:cBhvr>
                                        <p:cTn id="160" dur="8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05187 -4.44444E-6 " pathEditMode="relative" rAng="0" ptsTypes="AA">
                                      <p:cBhvr>
                                        <p:cTn id="171" dur="8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036 -0.3025 " pathEditMode="relative" rAng="0" ptsTypes="AA">
                                      <p:cBhvr>
                                        <p:cTn id="18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0" grpId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831528" y="1993404"/>
            <a:ext cx="8352928" cy="1362121"/>
            <a:chOff x="831528" y="1993404"/>
            <a:chExt cx="8352928" cy="1362121"/>
          </a:xfrm>
        </p:grpSpPr>
        <p:sp>
          <p:nvSpPr>
            <p:cNvPr id="13" name="角丸四角形 12"/>
            <p:cNvSpPr/>
            <p:nvPr/>
          </p:nvSpPr>
          <p:spPr>
            <a:xfrm>
              <a:off x="831528" y="1993404"/>
              <a:ext cx="8352928" cy="1362121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280048" y="2266187"/>
              <a:ext cx="74558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ESG</a:t>
              </a:r>
              <a:r>
                <a:rPr lang="ja-JP" altLang="en-US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投資を知っていますか？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15" name="円/楕円 1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8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119560" y="888644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r>
              <a:rPr lang="ja-JP" altLang="en-US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ＥＳＧ投資</a:t>
            </a:r>
            <a:endParaRPr lang="ja-JP" altLang="en-US" sz="4000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903536" y="1679545"/>
            <a:ext cx="8784976" cy="3744416"/>
            <a:chOff x="903536" y="1679545"/>
            <a:chExt cx="8784976" cy="3744416"/>
          </a:xfrm>
        </p:grpSpPr>
        <p:sp>
          <p:nvSpPr>
            <p:cNvPr id="14" name="角丸四角形 13"/>
            <p:cNvSpPr/>
            <p:nvPr/>
          </p:nvSpPr>
          <p:spPr>
            <a:xfrm>
              <a:off x="903536" y="1679545"/>
              <a:ext cx="8784976" cy="3744416"/>
            </a:xfrm>
            <a:prstGeom prst="roundRect">
              <a:avLst>
                <a:gd name="adj" fmla="val 967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43596" y="1918489"/>
              <a:ext cx="6008376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lang="ja-JP" altLang="en-US" sz="3200" b="1" u="sng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Environment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lang="ja-JP" altLang="en-US" sz="3200" b="1" u="sng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Social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lang="ja-JP" altLang="en-US" sz="3200" b="1" u="sng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　　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Governance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098262" y="1764637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</a:t>
            </a:r>
            <a:endParaRPr kumimoji="1" lang="ja-JP" altLang="en-US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3835" y="2492100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</a:t>
            </a:r>
            <a:endParaRPr kumimoji="1" lang="ja-JP" altLang="en-US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0470" y="3226711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企業統治</a:t>
            </a:r>
            <a:endParaRPr kumimoji="1" lang="ja-JP" altLang="en-US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895" y="4079616"/>
            <a:ext cx="7388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36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に配慮している企業を重視・選別して</a:t>
            </a:r>
            <a:endParaRPr lang="en-US" altLang="ja-JP" sz="36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lvl="0"/>
            <a:r>
              <a:rPr lang="ja-JP" altLang="en-US" sz="36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行う投資のこと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92058" y="195264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Ｅ：</a:t>
            </a:r>
            <a:endParaRPr kumimoji="1" lang="ja-JP" altLang="en-US" sz="4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3762" y="2650983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Ｓ：</a:t>
            </a:r>
            <a:endParaRPr kumimoji="1" lang="ja-JP" altLang="en-US" sz="4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8878" y="3373750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Ｇ：</a:t>
            </a:r>
            <a:endParaRPr kumimoji="1" lang="ja-JP" altLang="en-US" sz="4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2" name="円/楕円 2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7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5" grpId="0"/>
      <p:bldP spid="7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/>
        </p:nvSpPr>
        <p:spPr>
          <a:xfrm>
            <a:off x="1872343" y="-7257"/>
            <a:ext cx="7772400" cy="5740400"/>
          </a:xfrm>
          <a:custGeom>
            <a:avLst/>
            <a:gdLst>
              <a:gd name="connsiteX0" fmla="*/ 0 w 7772400"/>
              <a:gd name="connsiteY0" fmla="*/ 5718628 h 5740400"/>
              <a:gd name="connsiteX1" fmla="*/ 4905828 w 7772400"/>
              <a:gd name="connsiteY1" fmla="*/ 87086 h 5740400"/>
              <a:gd name="connsiteX2" fmla="*/ 4992914 w 7772400"/>
              <a:gd name="connsiteY2" fmla="*/ 7257 h 5740400"/>
              <a:gd name="connsiteX3" fmla="*/ 7772400 w 7772400"/>
              <a:gd name="connsiteY3" fmla="*/ 0 h 5740400"/>
              <a:gd name="connsiteX4" fmla="*/ 7765143 w 7772400"/>
              <a:gd name="connsiteY4" fmla="*/ 5740400 h 5740400"/>
              <a:gd name="connsiteX5" fmla="*/ 0 w 7772400"/>
              <a:gd name="connsiteY5" fmla="*/ 5718628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5740400">
                <a:moveTo>
                  <a:pt x="0" y="5718628"/>
                </a:moveTo>
                <a:lnTo>
                  <a:pt x="4905828" y="87086"/>
                </a:lnTo>
                <a:lnTo>
                  <a:pt x="4992914" y="7257"/>
                </a:lnTo>
                <a:lnTo>
                  <a:pt x="7772400" y="0"/>
                </a:lnTo>
                <a:lnTo>
                  <a:pt x="7765143" y="5740400"/>
                </a:lnTo>
                <a:lnTo>
                  <a:pt x="0" y="571862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89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13060" y="1103821"/>
            <a:ext cx="9463484" cy="1309169"/>
            <a:chOff x="471488" y="1055752"/>
            <a:chExt cx="9463484" cy="1309169"/>
          </a:xfrm>
        </p:grpSpPr>
        <p:sp>
          <p:nvSpPr>
            <p:cNvPr id="7" name="角丸四角形 6"/>
            <p:cNvSpPr/>
            <p:nvPr/>
          </p:nvSpPr>
          <p:spPr>
            <a:xfrm>
              <a:off x="471488" y="1055753"/>
              <a:ext cx="9463484" cy="13091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6000">
                  <a:schemeClr val="bg1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615584" y="1273653"/>
              <a:ext cx="947252" cy="9472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89319" y="1205244"/>
              <a:ext cx="599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</a:t>
              </a:r>
              <a:endPara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568126" y="1055752"/>
              <a:ext cx="4001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Environment【</a:t>
              </a:r>
              <a:r>
                <a: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環境</a:t>
              </a:r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】</a:t>
              </a:r>
              <a:endPara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674873" y="1702083"/>
              <a:ext cx="69127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507199" y="1702083"/>
              <a:ext cx="768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地球温暖化対策　</a:t>
              </a:r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環境破壊の回避など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13060" y="2576289"/>
            <a:ext cx="9463484" cy="1309169"/>
            <a:chOff x="513060" y="2516557"/>
            <a:chExt cx="9463484" cy="1309169"/>
          </a:xfrm>
        </p:grpSpPr>
        <p:sp>
          <p:nvSpPr>
            <p:cNvPr id="16" name="角丸四角形 15"/>
            <p:cNvSpPr/>
            <p:nvPr/>
          </p:nvSpPr>
          <p:spPr>
            <a:xfrm>
              <a:off x="513060" y="2516558"/>
              <a:ext cx="9463484" cy="13091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6000">
                  <a:schemeClr val="bg1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57156" y="2734458"/>
              <a:ext cx="947252" cy="9472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03824" y="2666047"/>
              <a:ext cx="6383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</a:t>
              </a:r>
              <a:endPara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9698" y="2516557"/>
              <a:ext cx="28023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Social【</a:t>
              </a:r>
              <a:r>
                <a: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社会</a:t>
              </a:r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】</a:t>
              </a:r>
              <a:endPara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1716445" y="3162888"/>
              <a:ext cx="69127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548772" y="3162888"/>
              <a:ext cx="77043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ダイバーシティ推進　</a:t>
              </a:r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働き方の改善など　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13060" y="4056335"/>
            <a:ext cx="9463484" cy="1309169"/>
            <a:chOff x="513060" y="3996603"/>
            <a:chExt cx="9463484" cy="1309169"/>
          </a:xfrm>
        </p:grpSpPr>
        <p:sp>
          <p:nvSpPr>
            <p:cNvPr id="22" name="角丸四角形 21"/>
            <p:cNvSpPr/>
            <p:nvPr/>
          </p:nvSpPr>
          <p:spPr>
            <a:xfrm>
              <a:off x="513060" y="3996604"/>
              <a:ext cx="9463484" cy="13091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6000">
                  <a:schemeClr val="bg1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57156" y="4214504"/>
              <a:ext cx="947252" cy="947252"/>
            </a:xfrm>
            <a:prstGeom prst="ellipse">
              <a:avLst/>
            </a:prstGeom>
            <a:solidFill>
              <a:srgbClr val="CF51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81328" y="4125094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</a:t>
              </a:r>
              <a:endPara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609697" y="3996603"/>
              <a:ext cx="4886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Governance【</a:t>
              </a:r>
              <a:r>
                <a: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企業統治</a:t>
              </a:r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】</a:t>
              </a:r>
              <a:endPara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1716445" y="4642934"/>
              <a:ext cx="69127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1548772" y="4642934"/>
              <a:ext cx="68483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法令遵守　</a:t>
              </a:r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積極的な情報開示など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35" name="円/楕円 3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1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7472" y="1417340"/>
            <a:ext cx="9145016" cy="3024336"/>
            <a:chOff x="615504" y="1491382"/>
            <a:chExt cx="9145016" cy="3024336"/>
          </a:xfrm>
        </p:grpSpPr>
        <p:sp>
          <p:nvSpPr>
            <p:cNvPr id="13" name="角丸四角形 12"/>
            <p:cNvSpPr/>
            <p:nvPr/>
          </p:nvSpPr>
          <p:spPr>
            <a:xfrm>
              <a:off x="615504" y="1491382"/>
              <a:ext cx="9145016" cy="3024336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75544" y="2218720"/>
              <a:ext cx="863569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社会をより良くするためにできる、</a:t>
              </a:r>
              <a:endParaRPr lang="en-US" altLang="ja-JP" sz="4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r>
                <a:rPr lang="ja-JP" altLang="en-US" sz="48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お金の使い方を考えよう</a:t>
              </a:r>
              <a:endParaRPr lang="en-US" altLang="ja-JP" sz="4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15" name="円/楕円 1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9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15504" y="1201316"/>
            <a:ext cx="8784976" cy="4320480"/>
          </a:xfrm>
          <a:prstGeom prst="roundRect">
            <a:avLst>
              <a:gd name="adj" fmla="val 4368"/>
            </a:avLst>
          </a:prstGeom>
          <a:solidFill>
            <a:srgbClr val="FEF3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687512" y="119584"/>
            <a:ext cx="2080455" cy="1009724"/>
            <a:chOff x="687512" y="119584"/>
            <a:chExt cx="2080455" cy="1009724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83265" y="271309"/>
              <a:ext cx="14847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まとめ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47552" y="1483236"/>
            <a:ext cx="72426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　</a:t>
            </a:r>
            <a:r>
              <a:rPr lang="ja-JP" altLang="en-US" sz="2600" dirty="0">
                <a:ln w="1270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ライフプランを実現するために</a:t>
            </a:r>
            <a:endParaRPr lang="en-US" altLang="ja-JP" sz="2600" dirty="0">
              <a:ln w="1270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600" dirty="0">
                <a:ln w="1270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支出を管理し、予算を守ることを習慣づけよう。</a:t>
            </a:r>
            <a:endParaRPr lang="en-US" altLang="ja-JP" sz="2600" dirty="0">
              <a:ln w="1270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600" dirty="0">
              <a:ln w="1270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2818" y="2519208"/>
            <a:ext cx="70118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　</a:t>
            </a:r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貯蓄とニーズの支出を確認してからウォンツの</a:t>
            </a:r>
            <a:endParaRPr lang="en-US" altLang="ja-JP" sz="2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 予算を立て、支出を上手く管理しよう。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7552" y="4470122"/>
            <a:ext cx="74590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 </a:t>
            </a:r>
            <a:r>
              <a:rPr lang="en-US" altLang="ja-JP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ESG</a:t>
            </a:r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投資などを通して、社会をより良くするための</a:t>
            </a:r>
          </a:p>
          <a:p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   お金の使い方を考えよう。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2550" y="3495953"/>
            <a:ext cx="74110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 </a:t>
            </a:r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私たちのお金は、社会を循環し、キャッシュレス化</a:t>
            </a:r>
            <a:endParaRPr lang="en-US" altLang="ja-JP" sz="2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 など社会の変化にあわせて進化し続けている。</a:t>
            </a:r>
          </a:p>
        </p:txBody>
      </p:sp>
    </p:spTree>
    <p:extLst>
      <p:ext uri="{BB962C8B-B14F-4D97-AF65-F5344CB8AC3E}">
        <p14:creationId xmlns:p14="http://schemas.microsoft.com/office/powerpoint/2010/main" val="6074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652672" y="1486956"/>
            <a:ext cx="9073008" cy="1730584"/>
            <a:chOff x="652672" y="1486956"/>
            <a:chExt cx="9073008" cy="1730584"/>
          </a:xfrm>
        </p:grpSpPr>
        <p:sp>
          <p:nvSpPr>
            <p:cNvPr id="7" name="角丸四角形 6"/>
            <p:cNvSpPr/>
            <p:nvPr/>
          </p:nvSpPr>
          <p:spPr>
            <a:xfrm>
              <a:off x="652672" y="1486956"/>
              <a:ext cx="9073008" cy="1730584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057468" y="1486956"/>
              <a:ext cx="80778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</a:t>
              </a:r>
              <a:r>
                <a:rPr lang="en-US" altLang="ja-JP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100</a:t>
              </a:r>
              <a:r>
                <a:rPr lang="ja-JP" altLang="en-US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万円の収入があったら、</a:t>
              </a:r>
              <a:endParaRPr lang="en-US" altLang="ja-JP" sz="4800" dirty="0">
                <a:ln w="127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いくら使い、いくら貯金する？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87512" y="119584"/>
            <a:ext cx="3516802" cy="1009724"/>
            <a:chOff x="687512" y="119584"/>
            <a:chExt cx="3516802" cy="1009724"/>
          </a:xfrm>
        </p:grpSpPr>
        <p:sp>
          <p:nvSpPr>
            <p:cNvPr id="9" name="円/楕円 8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75545" y="265212"/>
              <a:ext cx="3228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お金との付き合い方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287912" y="3792824"/>
            <a:ext cx="538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なぜ、貯金するの？？？</a:t>
            </a:r>
          </a:p>
        </p:txBody>
      </p:sp>
    </p:spTree>
    <p:extLst>
      <p:ext uri="{BB962C8B-B14F-4D97-AF65-F5344CB8AC3E}">
        <p14:creationId xmlns:p14="http://schemas.microsoft.com/office/powerpoint/2010/main" val="8418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1782 0.00111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1" y="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accel="7000" decel="9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2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32567" y="2510647"/>
            <a:ext cx="10297144" cy="32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119584"/>
            <a:ext cx="3516802" cy="1009724"/>
            <a:chOff x="687512" y="119584"/>
            <a:chExt cx="3516802" cy="1009724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975545" y="265212"/>
              <a:ext cx="3228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お金との付き合い方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43496" y="1055688"/>
            <a:ext cx="8916005" cy="1929094"/>
            <a:chOff x="543496" y="1055688"/>
            <a:chExt cx="8916005" cy="1929094"/>
          </a:xfrm>
        </p:grpSpPr>
        <p:sp>
          <p:nvSpPr>
            <p:cNvPr id="14" name="角丸四角形 13"/>
            <p:cNvSpPr/>
            <p:nvPr/>
          </p:nvSpPr>
          <p:spPr>
            <a:xfrm>
              <a:off x="543496" y="1055688"/>
              <a:ext cx="8856984" cy="1929094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72508" y="1311228"/>
              <a:ext cx="86869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b="1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人生の予期しないことや、</a:t>
              </a:r>
            </a:p>
            <a:p>
              <a:r>
                <a:rPr lang="ja-JP" altLang="en-US" sz="4000" b="1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ライフイベントに使うお金の準備も必要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61432" y="3313940"/>
            <a:ext cx="3076223" cy="2069144"/>
            <a:chOff x="261432" y="3313940"/>
            <a:chExt cx="3076223" cy="2069144"/>
          </a:xfrm>
        </p:grpSpPr>
        <p:sp>
          <p:nvSpPr>
            <p:cNvPr id="23" name="正方形/長方形 22"/>
            <p:cNvSpPr/>
            <p:nvPr/>
          </p:nvSpPr>
          <p:spPr>
            <a:xfrm>
              <a:off x="261432" y="3313940"/>
              <a:ext cx="3076223" cy="206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32" y="3323361"/>
              <a:ext cx="3076223" cy="2053059"/>
            </a:xfrm>
            <a:prstGeom prst="rect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88" y="3345443"/>
            <a:ext cx="3331236" cy="2041355"/>
          </a:xfrm>
          <a:prstGeom prst="rect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3547084" y="3335882"/>
            <a:ext cx="2960875" cy="2047201"/>
          </a:xfrm>
          <a:prstGeom prst="rect">
            <a:avLst/>
          </a:prstGeom>
          <a:ln w="57150" cap="flat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4288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グループ化 85"/>
          <p:cNvGrpSpPr/>
          <p:nvPr/>
        </p:nvGrpSpPr>
        <p:grpSpPr>
          <a:xfrm>
            <a:off x="903536" y="1417340"/>
            <a:ext cx="8016920" cy="2148627"/>
            <a:chOff x="179512" y="119584"/>
            <a:chExt cx="3767464" cy="1009724"/>
          </a:xfrm>
        </p:grpSpPr>
        <p:sp>
          <p:nvSpPr>
            <p:cNvPr id="87" name="円/楕円 86"/>
            <p:cNvSpPr/>
            <p:nvPr/>
          </p:nvSpPr>
          <p:spPr>
            <a:xfrm>
              <a:off x="791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9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762568" y="353731"/>
              <a:ext cx="3184408" cy="737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</a:t>
              </a:r>
            </a:p>
            <a:p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身に付けよう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415350" y="1883410"/>
            <a:ext cx="46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Ⅰ</a:t>
            </a:r>
            <a:endParaRPr kumimoji="1" lang="ja-JP" alt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3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706050" y="1417340"/>
            <a:ext cx="9156201" cy="3170099"/>
            <a:chOff x="949352" y="1417340"/>
            <a:chExt cx="9156201" cy="317009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551608" y="1417340"/>
              <a:ext cx="8553945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手元に入ってくるお金を</a:t>
              </a:r>
              <a:r>
                <a:rPr lang="ja-JP" altLang="ja-JP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　　　　</a:t>
              </a:r>
              <a:r>
                <a:rPr lang="ja-JP" altLang="ja-JP" sz="4000" b="1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という。</a:t>
              </a:r>
              <a:endPara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endParaRPr>
            </a:p>
            <a:p>
              <a:endParaRPr lang="en-US" altLang="ja-JP" sz="4000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生活費やモノを買って手元から</a:t>
              </a:r>
              <a:endPara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出ていくお金を</a:t>
              </a:r>
              <a:r>
                <a:rPr lang="ja-JP" altLang="ja-JP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　　　　　</a:t>
              </a:r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という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949352" y="1458554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65497" y="2857500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348866" y="1097465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収入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8666" y="3385574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支出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91918"/>
            <a:ext cx="6266974" cy="1009724"/>
            <a:chOff x="687512" y="119584"/>
            <a:chExt cx="6266974" cy="1009724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66710" y="260952"/>
              <a:ext cx="5687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2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99480" y="3331168"/>
            <a:ext cx="9467512" cy="21399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43873" y="1353032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収支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6668" y="2144289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黒字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032" y="3659817"/>
            <a:ext cx="888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ja-JP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そのために必要なのが、</a:t>
            </a:r>
            <a:r>
              <a:rPr lang="ja-JP" altLang="ja-JP" sz="32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に応じた</a:t>
            </a:r>
            <a:endParaRPr lang="en-US" altLang="ja-JP" sz="32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altLang="ja-JP" sz="800" u="sng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ja-JP" altLang="en-US" sz="32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の確保 と </a:t>
            </a:r>
            <a:r>
              <a:rPr lang="ja-JP" altLang="ja-JP" sz="32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の管理</a:t>
            </a:r>
            <a:r>
              <a:rPr lang="ja-JP" altLang="en-US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である。</a:t>
            </a:r>
            <a:endParaRPr lang="ja-JP" altLang="en-US" sz="28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41079" y="3361313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収入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92463" y="4307944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支出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87512" y="91918"/>
            <a:ext cx="6292622" cy="1009724"/>
            <a:chOff x="687512" y="119584"/>
            <a:chExt cx="6292622" cy="1009724"/>
          </a:xfrm>
        </p:grpSpPr>
        <p:sp>
          <p:nvSpPr>
            <p:cNvPr id="20" name="円/楕円 19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66710" y="260952"/>
              <a:ext cx="571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95511" y="785800"/>
            <a:ext cx="9371481" cy="2516073"/>
            <a:chOff x="536189" y="1044494"/>
            <a:chExt cx="9371481" cy="251607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047552" y="1044494"/>
              <a:ext cx="8860118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思い描くライフイベントを実現するため</a:t>
              </a:r>
            </a:p>
            <a:p>
              <a:pPr>
                <a:lnSpc>
                  <a:spcPts val="6300"/>
                </a:lnSpc>
              </a:pP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には、毎年の「</a:t>
              </a:r>
              <a:r>
                <a:rPr lang="ja-JP" altLang="en-US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 　　　　　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（収入</a:t>
              </a:r>
              <a:r>
                <a:rPr lang="en-US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―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支出）」を</a:t>
              </a:r>
            </a:p>
            <a:p>
              <a:pPr>
                <a:lnSpc>
                  <a:spcPts val="6300"/>
                </a:lnSpc>
              </a:pPr>
              <a:r>
                <a:rPr lang="ja-JP" altLang="en-US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　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にしていくことが大切である。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6189" y="1156776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792077" y="4274167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貯蓄</a:t>
            </a:r>
          </a:p>
        </p:txBody>
      </p:sp>
    </p:spTree>
    <p:extLst>
      <p:ext uri="{BB962C8B-B14F-4D97-AF65-F5344CB8AC3E}">
        <p14:creationId xmlns:p14="http://schemas.microsoft.com/office/powerpoint/2010/main" val="31864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9" grpId="0"/>
      <p:bldP spid="17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687512" y="91918"/>
            <a:ext cx="6292622" cy="1009724"/>
            <a:chOff x="687512" y="119584"/>
            <a:chExt cx="6292622" cy="1009724"/>
          </a:xfrm>
        </p:grpSpPr>
        <p:sp>
          <p:nvSpPr>
            <p:cNvPr id="18" name="円/楕円 17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266710" y="260952"/>
              <a:ext cx="571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256285" y="1497394"/>
            <a:ext cx="8431176" cy="1792765"/>
          </a:xfrm>
          <a:prstGeom prst="roundRect">
            <a:avLst>
              <a:gd name="adj" fmla="val 12642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4601" y="1197582"/>
            <a:ext cx="571983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残ったお金はどうする？</a:t>
            </a:r>
            <a:endParaRPr lang="ja-JP" altLang="en-US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256285" y="3661954"/>
            <a:ext cx="8431176" cy="1862474"/>
          </a:xfrm>
          <a:prstGeom prst="roundRect">
            <a:avLst>
              <a:gd name="adj" fmla="val 12642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59927" y="3407044"/>
            <a:ext cx="6213560" cy="67710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足りないお金はどうする？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283EC2D-98B3-4280-ACB8-F2C1987CB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89" b="52800"/>
          <a:stretch/>
        </p:blipFill>
        <p:spPr>
          <a:xfrm>
            <a:off x="8509088" y="1582303"/>
            <a:ext cx="1091064" cy="84732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EB70477-FD52-44B0-9B70-2D4CA850C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8399852" y="3866793"/>
            <a:ext cx="1176840" cy="89759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309413" y="693011"/>
            <a:ext cx="1093439" cy="831946"/>
            <a:chOff x="566180" y="820550"/>
            <a:chExt cx="1093439" cy="831946"/>
          </a:xfrm>
        </p:grpSpPr>
        <p:sp>
          <p:nvSpPr>
            <p:cNvPr id="34" name="角丸四角形 33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7929" y="820550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Q1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9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42176" y="950664"/>
            <a:ext cx="10325862" cy="1708160"/>
            <a:chOff x="342176" y="940780"/>
            <a:chExt cx="10325862" cy="1708160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866558" y="940780"/>
              <a:ext cx="980148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収支が黒字となり、残ったお金は預金や投資など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の方法で</a:t>
              </a:r>
              <a:r>
                <a:rPr lang="ja-JP" altLang="en-US" sz="35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　  </a:t>
              </a: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するという方法もあります。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42176" y="1041949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87512" y="91918"/>
            <a:ext cx="6292622" cy="1009724"/>
            <a:chOff x="687512" y="119584"/>
            <a:chExt cx="6292622" cy="1009724"/>
          </a:xfrm>
        </p:grpSpPr>
        <p:sp>
          <p:nvSpPr>
            <p:cNvPr id="17" name="円/楕円 16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266710" y="260952"/>
              <a:ext cx="571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42176" y="2897247"/>
            <a:ext cx="10325862" cy="2795104"/>
            <a:chOff x="342176" y="2897247"/>
            <a:chExt cx="10325862" cy="279510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42176" y="2897247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66558" y="2906973"/>
              <a:ext cx="980148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進学などの必要な時にお金が足りない場合、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奨学金などを利用してライフプランを実現する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こともできます。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「</a:t>
              </a:r>
              <a:r>
                <a:rPr lang="ja-JP" altLang="en-US" sz="35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　　　　　　　　</a:t>
              </a: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」を知っておきましょう。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775744" y="163336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運用</a:t>
            </a:r>
            <a:endParaRPr kumimoji="1" lang="ja-JP" altLang="en-US" sz="5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66710" y="4585692"/>
            <a:ext cx="340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賢い借り方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834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1113</Words>
  <Application>Microsoft Office PowerPoint</Application>
  <PresentationFormat>ユーザー設定</PresentationFormat>
  <Paragraphs>236</Paragraphs>
  <Slides>27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HGPｺﾞｼｯｸE</vt:lpstr>
      <vt:lpstr>HGP創英角ｺﾞｼｯｸUB</vt:lpstr>
      <vt:lpstr>HG丸ｺﾞｼｯｸM-PRO</vt:lpstr>
      <vt:lpstr>Arial</vt:lpstr>
      <vt:lpstr>Calibri</vt:lpstr>
      <vt:lpstr>Calibri Light</vt:lpstr>
      <vt:lpstr>2_デザインの設定</vt:lpstr>
      <vt:lpstr>1_デザインの設定</vt:lpstr>
      <vt:lpstr>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2022-04-14T06:59:30Z</dcterms:created>
  <dcterms:modified xsi:type="dcterms:W3CDTF">2024-12-19T00:55:58Z</dcterms:modified>
</cp:coreProperties>
</file>